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1" r:id="rId3"/>
    <p:sldId id="257" r:id="rId4"/>
    <p:sldId id="272" r:id="rId5"/>
    <p:sldId id="285" r:id="rId6"/>
    <p:sldId id="286" r:id="rId7"/>
    <p:sldId id="287" r:id="rId8"/>
    <p:sldId id="288" r:id="rId9"/>
    <p:sldId id="289" r:id="rId10"/>
    <p:sldId id="283" r:id="rId11"/>
    <p:sldId id="291" r:id="rId12"/>
    <p:sldId id="292" r:id="rId13"/>
    <p:sldId id="293" r:id="rId14"/>
    <p:sldId id="290" r:id="rId15"/>
    <p:sldId id="273" r:id="rId16"/>
    <p:sldId id="294" r:id="rId17"/>
    <p:sldId id="284" r:id="rId18"/>
    <p:sldId id="26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449"/>
    <a:srgbClr val="BA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C952D4-27BE-4BC0-BB85-00DF3B37EDDC}" type="datetimeFigureOut">
              <a:rPr lang="tr-TR" smtClean="0"/>
              <a:t>11.02.2022</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6BC5F1-36DC-4869-8925-3798BF8DC7CC}" type="slidenum">
              <a:rPr lang="tr-TR" smtClean="0"/>
              <a:t>‹#›</a:t>
            </a:fld>
            <a:endParaRPr lang="tr-TR"/>
          </a:p>
        </p:txBody>
      </p:sp>
    </p:spTree>
    <p:extLst>
      <p:ext uri="{BB962C8B-B14F-4D97-AF65-F5344CB8AC3E}">
        <p14:creationId xmlns:p14="http://schemas.microsoft.com/office/powerpoint/2010/main" val="803802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Numpy</a:t>
            </a:r>
            <a:r>
              <a:rPr lang="tr-TR" dirty="0"/>
              <a:t> </a:t>
            </a:r>
            <a:r>
              <a:rPr lang="tr-TR" dirty="0" err="1"/>
              <a:t>pandas</a:t>
            </a:r>
            <a:r>
              <a:rPr lang="tr-TR" baseline="0" dirty="0"/>
              <a:t> kütüphaneleri</a:t>
            </a:r>
            <a:endParaRPr lang="tr-TR" dirty="0"/>
          </a:p>
        </p:txBody>
      </p:sp>
      <p:sp>
        <p:nvSpPr>
          <p:cNvPr id="4" name="Slayt Numarası Yer Tutucusu 3"/>
          <p:cNvSpPr>
            <a:spLocks noGrp="1"/>
          </p:cNvSpPr>
          <p:nvPr>
            <p:ph type="sldNum" sz="quarter" idx="10"/>
          </p:nvPr>
        </p:nvSpPr>
        <p:spPr/>
        <p:txBody>
          <a:bodyPr/>
          <a:lstStyle/>
          <a:p>
            <a:fld id="{236BC5F1-36DC-4869-8925-3798BF8DC7CC}" type="slidenum">
              <a:rPr lang="tr-TR" smtClean="0"/>
              <a:t>1</a:t>
            </a:fld>
            <a:endParaRPr lang="tr-TR"/>
          </a:p>
        </p:txBody>
      </p:sp>
    </p:spTree>
    <p:extLst>
      <p:ext uri="{BB962C8B-B14F-4D97-AF65-F5344CB8AC3E}">
        <p14:creationId xmlns:p14="http://schemas.microsoft.com/office/powerpoint/2010/main" val="209154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7</a:t>
            </a:fld>
            <a:endParaRPr lang="tr-TR"/>
          </a:p>
        </p:txBody>
      </p:sp>
    </p:spTree>
    <p:extLst>
      <p:ext uri="{BB962C8B-B14F-4D97-AF65-F5344CB8AC3E}">
        <p14:creationId xmlns:p14="http://schemas.microsoft.com/office/powerpoint/2010/main" val="307844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8</a:t>
            </a:fld>
            <a:endParaRPr lang="tr-TR"/>
          </a:p>
        </p:txBody>
      </p:sp>
    </p:spTree>
    <p:extLst>
      <p:ext uri="{BB962C8B-B14F-4D97-AF65-F5344CB8AC3E}">
        <p14:creationId xmlns:p14="http://schemas.microsoft.com/office/powerpoint/2010/main" val="21482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9</a:t>
            </a:fld>
            <a:endParaRPr lang="tr-TR"/>
          </a:p>
        </p:txBody>
      </p:sp>
    </p:spTree>
    <p:extLst>
      <p:ext uri="{BB962C8B-B14F-4D97-AF65-F5344CB8AC3E}">
        <p14:creationId xmlns:p14="http://schemas.microsoft.com/office/powerpoint/2010/main" val="16991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10</a:t>
            </a:fld>
            <a:endParaRPr lang="tr-TR"/>
          </a:p>
        </p:txBody>
      </p:sp>
    </p:spTree>
    <p:extLst>
      <p:ext uri="{BB962C8B-B14F-4D97-AF65-F5344CB8AC3E}">
        <p14:creationId xmlns:p14="http://schemas.microsoft.com/office/powerpoint/2010/main" val="229331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11</a:t>
            </a:fld>
            <a:endParaRPr lang="tr-TR"/>
          </a:p>
        </p:txBody>
      </p:sp>
    </p:spTree>
    <p:extLst>
      <p:ext uri="{BB962C8B-B14F-4D97-AF65-F5344CB8AC3E}">
        <p14:creationId xmlns:p14="http://schemas.microsoft.com/office/powerpoint/2010/main" val="351220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12</a:t>
            </a:fld>
            <a:endParaRPr lang="tr-TR"/>
          </a:p>
        </p:txBody>
      </p:sp>
    </p:spTree>
    <p:extLst>
      <p:ext uri="{BB962C8B-B14F-4D97-AF65-F5344CB8AC3E}">
        <p14:creationId xmlns:p14="http://schemas.microsoft.com/office/powerpoint/2010/main" val="4062458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36BC5F1-36DC-4869-8925-3798BF8DC7CC}" type="slidenum">
              <a:rPr lang="tr-TR" smtClean="0"/>
              <a:t>13</a:t>
            </a:fld>
            <a:endParaRPr lang="tr-TR"/>
          </a:p>
        </p:txBody>
      </p:sp>
    </p:spTree>
    <p:extLst>
      <p:ext uri="{BB962C8B-B14F-4D97-AF65-F5344CB8AC3E}">
        <p14:creationId xmlns:p14="http://schemas.microsoft.com/office/powerpoint/2010/main" val="330389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6">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8">
            <a:extLst>
              <a:ext uri="{FF2B5EF4-FFF2-40B4-BE49-F238E27FC236}">
                <a16:creationId xmlns:a16="http://schemas.microsoft.com/office/drawing/2014/main" id="{FEB84055-029C-4E86-8844-D05D96C02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10">
            <a:extLst>
              <a:ext uri="{FF2B5EF4-FFF2-40B4-BE49-F238E27FC236}">
                <a16:creationId xmlns:a16="http://schemas.microsoft.com/office/drawing/2014/main" id="{8A2842C0-6210-4FDB-B1FF-C14C92737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714" cy="6862380"/>
          </a:xfrm>
          <a:prstGeom prst="rect">
            <a:avLst/>
          </a:prstGeom>
        </p:spPr>
      </p:pic>
      <p:sp>
        <p:nvSpPr>
          <p:cNvPr id="32" name="Rectangle 12">
            <a:extLst>
              <a:ext uri="{FF2B5EF4-FFF2-40B4-BE49-F238E27FC236}">
                <a16:creationId xmlns:a16="http://schemas.microsoft.com/office/drawing/2014/main" id="{799037F2-4CAF-446B-90DB-1480B247A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4">
            <a:extLst>
              <a:ext uri="{FF2B5EF4-FFF2-40B4-BE49-F238E27FC236}">
                <a16:creationId xmlns:a16="http://schemas.microsoft.com/office/drawing/2014/main" id="{7128589C-AF3D-49CF-BD92-C1D1D2F5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883" y="1110000"/>
            <a:ext cx="7646805"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Başlık 1"/>
          <p:cNvSpPr>
            <a:spLocks noGrp="1"/>
          </p:cNvSpPr>
          <p:nvPr>
            <p:ph type="ctrTitle"/>
          </p:nvPr>
        </p:nvSpPr>
        <p:spPr>
          <a:xfrm>
            <a:off x="1493613" y="1600200"/>
            <a:ext cx="6151164" cy="2295748"/>
          </a:xfrm>
        </p:spPr>
        <p:txBody>
          <a:bodyPr anchor="b">
            <a:normAutofit/>
          </a:bodyPr>
          <a:lstStyle/>
          <a:p>
            <a:r>
              <a:rPr lang="tr-TR" sz="4200" b="1"/>
              <a:t>RFM Analizi ile Müşteri Segmantasyonu</a:t>
            </a:r>
          </a:p>
        </p:txBody>
      </p:sp>
    </p:spTree>
    <p:extLst>
      <p:ext uri="{BB962C8B-B14F-4D97-AF65-F5344CB8AC3E}">
        <p14:creationId xmlns:p14="http://schemas.microsoft.com/office/powerpoint/2010/main" val="99012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p:cNvSpPr>
            <a:spLocks noGrp="1"/>
          </p:cNvSpPr>
          <p:nvPr>
            <p:ph type="title"/>
          </p:nvPr>
        </p:nvSpPr>
        <p:spPr>
          <a:xfrm>
            <a:off x="3288029" y="365125"/>
            <a:ext cx="5373370" cy="1325563"/>
          </a:xfrm>
        </p:spPr>
        <p:txBody>
          <a:bodyPr>
            <a:normAutofit/>
          </a:bodyPr>
          <a:lstStyle/>
          <a:p>
            <a:pPr>
              <a:lnSpc>
                <a:spcPct val="90000"/>
              </a:lnSpc>
            </a:pPr>
            <a:r>
              <a:rPr lang="tr-TR" b="1"/>
              <a:t>Veri hazırlama (Preprocessing)</a:t>
            </a:r>
          </a:p>
        </p:txBody>
      </p:sp>
      <p:pic>
        <p:nvPicPr>
          <p:cNvPr id="5" name="Resim 4">
            <a:extLst>
              <a:ext uri="{FF2B5EF4-FFF2-40B4-BE49-F238E27FC236}">
                <a16:creationId xmlns:a16="http://schemas.microsoft.com/office/drawing/2014/main" id="{2F3A11DE-281D-4533-BF7D-287419C261DC}"/>
              </a:ext>
            </a:extLst>
          </p:cNvPr>
          <p:cNvPicPr>
            <a:picLocks noChangeAspect="1"/>
          </p:cNvPicPr>
          <p:nvPr/>
        </p:nvPicPr>
        <p:blipFill>
          <a:blip r:embed="rId3"/>
          <a:stretch>
            <a:fillRect/>
          </a:stretch>
        </p:blipFill>
        <p:spPr>
          <a:xfrm>
            <a:off x="50783" y="2133600"/>
            <a:ext cx="3067305" cy="3067305"/>
          </a:xfrm>
          <a:prstGeom prst="rect">
            <a:avLst/>
          </a:prstGeom>
        </p:spPr>
      </p:pic>
      <p:sp>
        <p:nvSpPr>
          <p:cNvPr id="3" name="İçerik Yer Tutucusu 2"/>
          <p:cNvSpPr>
            <a:spLocks noGrp="1"/>
          </p:cNvSpPr>
          <p:nvPr>
            <p:ph idx="1"/>
          </p:nvPr>
        </p:nvSpPr>
        <p:spPr>
          <a:xfrm>
            <a:off x="3290636" y="2022601"/>
            <a:ext cx="5370763" cy="4154361"/>
          </a:xfrm>
        </p:spPr>
        <p:txBody>
          <a:bodyPr>
            <a:normAutofit/>
          </a:bodyPr>
          <a:lstStyle/>
          <a:p>
            <a:pPr marL="0" indent="0">
              <a:lnSpc>
                <a:spcPct val="90000"/>
              </a:lnSpc>
              <a:buNone/>
            </a:pPr>
            <a:r>
              <a:rPr lang="tr-TR" sz="1700"/>
              <a:t>Süreci hızlandırmak, modelin çalışma prensiplerine uydurmak amacıyla yapılabilecekler:</a:t>
            </a:r>
            <a:endParaRPr lang="tr-TR" sz="1700" b="1"/>
          </a:p>
          <a:p>
            <a:pPr>
              <a:lnSpc>
                <a:spcPct val="90000"/>
              </a:lnSpc>
            </a:pPr>
            <a:endParaRPr lang="tr-TR" sz="1700" b="1"/>
          </a:p>
          <a:p>
            <a:pPr>
              <a:lnSpc>
                <a:spcPct val="90000"/>
              </a:lnSpc>
            </a:pPr>
            <a:r>
              <a:rPr lang="tr-TR" sz="1700" b="1"/>
              <a:t>PCA (Principal Compenent Analysis – Temel Bileşenler Analizi ) </a:t>
            </a:r>
          </a:p>
          <a:p>
            <a:pPr marL="0" indent="0">
              <a:lnSpc>
                <a:spcPct val="90000"/>
              </a:lnSpc>
              <a:buNone/>
            </a:pPr>
            <a:r>
              <a:rPr lang="tr-TR" sz="1700"/>
              <a:t>	 İstatistikte, temel bileşen analizi, çok boyutlu uzaydaki bir verinin daha düşük boyutlu bir uzaya izdüşümünü, varyansı maksimize edecek şekilde bulma yöntemidir. Uzayda bir noktalar kümesi için, tüm noktalara ortalama uzaklığı en az olan "en uygun doğru" seçilir. Daha sonra bu doğruya dik olanlar arasından yine en uygun doğru seçilerek, bu adımlar, yeni bir boyutun varyansı belirli bir eşiğin altına inene kadar tekrarlanır. Bu sürecin sonunda elde edilen doğrular, bir doğrusal uzayın tabanlarını oluşturur. Bu taban vektörlerine temel bileşen denir. Verinin temel bileşenleri birbirinden bağımsız olur.</a:t>
            </a:r>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a:p>
            <a:pPr>
              <a:lnSpc>
                <a:spcPct val="90000"/>
              </a:lnSpc>
            </a:pPr>
            <a:endParaRPr lang="tr-TR" sz="1700" b="1"/>
          </a:p>
        </p:txBody>
      </p:sp>
    </p:spTree>
    <p:extLst>
      <p:ext uri="{BB962C8B-B14F-4D97-AF65-F5344CB8AC3E}">
        <p14:creationId xmlns:p14="http://schemas.microsoft.com/office/powerpoint/2010/main" val="402433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Veri hazırlama (Preprocessing)</a:t>
            </a:r>
            <a:endParaRPr lang="tr-TR" sz="3400" b="1" dirty="0"/>
          </a:p>
        </p:txBody>
      </p:sp>
      <p:sp>
        <p:nvSpPr>
          <p:cNvPr id="3" name="İçerik Yer Tutucusu 2"/>
          <p:cNvSpPr>
            <a:spLocks noGrp="1"/>
          </p:cNvSpPr>
          <p:nvPr>
            <p:ph idx="1"/>
          </p:nvPr>
        </p:nvSpPr>
        <p:spPr>
          <a:xfrm>
            <a:off x="762000" y="1447800"/>
            <a:ext cx="7848600" cy="5257800"/>
          </a:xfrm>
        </p:spPr>
        <p:txBody>
          <a:bodyPr>
            <a:normAutofit/>
          </a:bodyPr>
          <a:lstStyle/>
          <a:p>
            <a:pPr marL="0" indent="0" algn="just">
              <a:buNone/>
            </a:pPr>
            <a:r>
              <a:rPr lang="tr-TR" sz="1600"/>
              <a:t>Süreci hızlandırmak, modelin çalışma prensiplerine uydurmak amacıyla yapılabilecekler:</a:t>
            </a:r>
            <a:endParaRPr lang="tr-TR" sz="1600" b="1"/>
          </a:p>
          <a:p>
            <a:pPr algn="just"/>
            <a:endParaRPr lang="tr-TR" sz="1600" b="1"/>
          </a:p>
          <a:p>
            <a:pPr algn="just"/>
            <a:r>
              <a:rPr lang="tr-TR" sz="1600" b="1"/>
              <a:t>Scaling / Standardizatıon (Ölçeklendirme / Standardizasyon)</a:t>
            </a:r>
          </a:p>
          <a:p>
            <a:pPr algn="just"/>
            <a:endParaRPr lang="tr-TR" sz="1600" b="1"/>
          </a:p>
          <a:p>
            <a:pPr algn="just"/>
            <a:r>
              <a:rPr lang="tr-TR" sz="1600" b="1"/>
              <a:t> </a:t>
            </a:r>
            <a:r>
              <a:rPr lang="tr-TR" sz="1600"/>
              <a:t>Normalleştirme tipik olarak, değerleri [0,1] aralığında yeniden ölçeklendirdiği anlamına gelir. Standardizasyon tipik olarak, verileri ortalama 0 ve standart sapma 1 (birim varyans) olacak şekilde yeniden ölçeklendirir.</a:t>
            </a:r>
          </a:p>
          <a:p>
            <a:pPr algn="just"/>
            <a:endParaRPr lang="tr-TR" sz="1600"/>
          </a:p>
          <a:p>
            <a:pPr algn="just"/>
            <a:r>
              <a:rPr lang="tr-TR" sz="1600"/>
              <a:t>Normalizasyon, input değeri indirgemek anlamına gelir. Veriler arasında farklılığın çok fazla olduğu durumlarda verileri tek bir düzen içerisinde ele almaktır. Burada amaç farklı sistemde bulunan verileri ortak bir sisteme taşıyarak karşılaştırılabilmesini sağlamaktır.</a:t>
            </a:r>
          </a:p>
          <a:p>
            <a:pPr algn="just"/>
            <a:endParaRPr lang="tr-TR" sz="1600" b="1"/>
          </a:p>
        </p:txBody>
      </p:sp>
      <p:pic>
        <p:nvPicPr>
          <p:cNvPr id="6" name="Resim 5">
            <a:extLst>
              <a:ext uri="{FF2B5EF4-FFF2-40B4-BE49-F238E27FC236}">
                <a16:creationId xmlns:a16="http://schemas.microsoft.com/office/drawing/2014/main" id="{5B0C4E21-F9AB-44D3-9A43-0DA02E46B794}"/>
              </a:ext>
            </a:extLst>
          </p:cNvPr>
          <p:cNvPicPr>
            <a:picLocks noChangeAspect="1"/>
          </p:cNvPicPr>
          <p:nvPr/>
        </p:nvPicPr>
        <p:blipFill>
          <a:blip r:embed="rId3"/>
          <a:stretch>
            <a:fillRect/>
          </a:stretch>
        </p:blipFill>
        <p:spPr>
          <a:xfrm>
            <a:off x="2286000" y="4495800"/>
            <a:ext cx="4991100" cy="2286000"/>
          </a:xfrm>
          <a:prstGeom prst="rect">
            <a:avLst/>
          </a:prstGeom>
        </p:spPr>
      </p:pic>
    </p:spTree>
    <p:extLst>
      <p:ext uri="{BB962C8B-B14F-4D97-AF65-F5344CB8AC3E}">
        <p14:creationId xmlns:p14="http://schemas.microsoft.com/office/powerpoint/2010/main" val="3528284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K-means Kümeleme</a:t>
            </a:r>
            <a:endParaRPr lang="tr-TR" sz="3400" b="1" dirty="0"/>
          </a:p>
        </p:txBody>
      </p:sp>
      <p:sp>
        <p:nvSpPr>
          <p:cNvPr id="3" name="İçerik Yer Tutucusu 2"/>
          <p:cNvSpPr>
            <a:spLocks noGrp="1"/>
          </p:cNvSpPr>
          <p:nvPr>
            <p:ph idx="1"/>
          </p:nvPr>
        </p:nvSpPr>
        <p:spPr>
          <a:xfrm>
            <a:off x="762000" y="1447800"/>
            <a:ext cx="7848600" cy="5257800"/>
          </a:xfrm>
        </p:spPr>
        <p:txBody>
          <a:bodyPr>
            <a:normAutofit/>
          </a:bodyPr>
          <a:lstStyle/>
          <a:p>
            <a:pPr marL="0" indent="0" algn="just">
              <a:buNone/>
            </a:pPr>
            <a:r>
              <a:rPr lang="tr-TR" sz="1600"/>
              <a:t>Gözetimsiz öğrenme algoritmalarından biridir. </a:t>
            </a:r>
          </a:p>
          <a:p>
            <a:pPr marL="0" indent="0" algn="just">
              <a:buNone/>
            </a:pPr>
            <a:r>
              <a:rPr lang="tr-TR" sz="1600"/>
              <a:t>Denetimli öğenmede girdiler ve çıktılar vardı. Bilgisayar, talimatlara uygun </a:t>
            </a:r>
          </a:p>
          <a:p>
            <a:pPr marL="0" indent="0" algn="just">
              <a:buNone/>
            </a:pPr>
            <a:r>
              <a:rPr lang="tr-TR" sz="1600"/>
              <a:t>çıktılar üretmektedir.</a:t>
            </a:r>
          </a:p>
          <a:p>
            <a:pPr marL="0" indent="0" algn="just">
              <a:buNone/>
            </a:pPr>
            <a:r>
              <a:rPr lang="tr-TR" sz="1600"/>
              <a:t>Denetimsiz öğrenmede veri yığını var. </a:t>
            </a:r>
          </a:p>
          <a:p>
            <a:pPr marL="0" indent="0" algn="just">
              <a:buNone/>
            </a:pPr>
            <a:r>
              <a:rPr lang="tr-TR" sz="1600"/>
              <a:t>• Gelecekte bilgi güç olacaktır.</a:t>
            </a:r>
          </a:p>
          <a:p>
            <a:pPr marL="0" indent="0" algn="just">
              <a:buNone/>
            </a:pPr>
            <a:r>
              <a:rPr lang="tr-TR" sz="1600"/>
              <a:t>• Yazılır, kodlardan elde edilen talimatlar ile bilgisayar yığındaki verileri </a:t>
            </a:r>
          </a:p>
          <a:p>
            <a:pPr marL="0" indent="0" algn="just">
              <a:buNone/>
            </a:pPr>
            <a:r>
              <a:rPr lang="tr-TR" sz="1600"/>
              <a:t>sınıflandırılacak. Yani karşılaştıracak, etiketliyecek. Sonrasında analiz edecek, Optimize yapacak, karar vermesi için olasılık hesaplamaları yapacak. Ve karar verecek.</a:t>
            </a:r>
          </a:p>
          <a:p>
            <a:pPr marL="0" indent="0" algn="just">
              <a:buNone/>
            </a:pPr>
            <a:r>
              <a:rPr lang="tr-TR" sz="1600" b="1"/>
              <a:t>Amaç: </a:t>
            </a:r>
            <a:r>
              <a:rPr lang="tr-TR" sz="1600"/>
              <a:t>Datayı belirli özelliklerine göre ayırıp, karakteristik özelliklerini çıkartmak. Noktalar arası uzaklık toplamını minimize etmek.</a:t>
            </a:r>
          </a:p>
          <a:p>
            <a:pPr marL="0" indent="0" algn="just">
              <a:buNone/>
            </a:pPr>
            <a:endParaRPr lang="tr-TR" sz="1600"/>
          </a:p>
          <a:p>
            <a:pPr marL="0" indent="0" algn="just">
              <a:buNone/>
            </a:pPr>
            <a:endParaRPr lang="tr-TR" sz="1600"/>
          </a:p>
          <a:p>
            <a:pPr algn="just"/>
            <a:endParaRPr lang="tr-TR" sz="1600" b="1"/>
          </a:p>
        </p:txBody>
      </p:sp>
      <p:pic>
        <p:nvPicPr>
          <p:cNvPr id="7" name="Picture 4">
            <a:extLst>
              <a:ext uri="{FF2B5EF4-FFF2-40B4-BE49-F238E27FC236}">
                <a16:creationId xmlns:a16="http://schemas.microsoft.com/office/drawing/2014/main" id="{69174DAB-89CD-4FB8-BD7F-7150C7249D0C}"/>
              </a:ext>
            </a:extLst>
          </p:cNvPr>
          <p:cNvPicPr>
            <a:picLocks noChangeAspect="1"/>
          </p:cNvPicPr>
          <p:nvPr/>
        </p:nvPicPr>
        <p:blipFill>
          <a:blip r:embed="rId3"/>
          <a:stretch>
            <a:fillRect/>
          </a:stretch>
        </p:blipFill>
        <p:spPr>
          <a:xfrm>
            <a:off x="3429000" y="4331324"/>
            <a:ext cx="3236627" cy="21577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1461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K-means Kümeleme Nasıl Yapılır ?</a:t>
            </a:r>
            <a:endParaRPr lang="tr-TR" sz="3400" b="1" dirty="0"/>
          </a:p>
        </p:txBody>
      </p:sp>
      <p:sp>
        <p:nvSpPr>
          <p:cNvPr id="3" name="İçerik Yer Tutucusu 2"/>
          <p:cNvSpPr>
            <a:spLocks noGrp="1"/>
          </p:cNvSpPr>
          <p:nvPr>
            <p:ph idx="1"/>
          </p:nvPr>
        </p:nvSpPr>
        <p:spPr>
          <a:xfrm>
            <a:off x="762000" y="1447800"/>
            <a:ext cx="7848600" cy="5257800"/>
          </a:xfrm>
        </p:spPr>
        <p:txBody>
          <a:bodyPr>
            <a:normAutofit/>
          </a:bodyPr>
          <a:lstStyle/>
          <a:p>
            <a:pPr marL="0" indent="0" algn="just">
              <a:buNone/>
            </a:pPr>
            <a:endParaRPr lang="tr-TR" sz="1600"/>
          </a:p>
          <a:p>
            <a:pPr marL="0" indent="0" algn="just">
              <a:buNone/>
            </a:pPr>
            <a:endParaRPr lang="tr-TR" sz="1600"/>
          </a:p>
          <a:p>
            <a:pPr algn="just"/>
            <a:endParaRPr lang="tr-TR" sz="1600" b="1"/>
          </a:p>
        </p:txBody>
      </p:sp>
      <p:pic>
        <p:nvPicPr>
          <p:cNvPr id="5" name="Resim 4">
            <a:extLst>
              <a:ext uri="{FF2B5EF4-FFF2-40B4-BE49-F238E27FC236}">
                <a16:creationId xmlns:a16="http://schemas.microsoft.com/office/drawing/2014/main" id="{A4E95E65-003B-4CDB-A631-06EA74DA0912}"/>
              </a:ext>
            </a:extLst>
          </p:cNvPr>
          <p:cNvPicPr>
            <a:picLocks noChangeAspect="1"/>
          </p:cNvPicPr>
          <p:nvPr/>
        </p:nvPicPr>
        <p:blipFill>
          <a:blip r:embed="rId3"/>
          <a:stretch>
            <a:fillRect/>
          </a:stretch>
        </p:blipFill>
        <p:spPr>
          <a:xfrm>
            <a:off x="2133600" y="4343400"/>
            <a:ext cx="4749617" cy="1828800"/>
          </a:xfrm>
          <a:prstGeom prst="rect">
            <a:avLst/>
          </a:prstGeom>
        </p:spPr>
      </p:pic>
      <p:sp>
        <p:nvSpPr>
          <p:cNvPr id="9" name="Metin kutusu 8">
            <a:extLst>
              <a:ext uri="{FF2B5EF4-FFF2-40B4-BE49-F238E27FC236}">
                <a16:creationId xmlns:a16="http://schemas.microsoft.com/office/drawing/2014/main" id="{0E8DF3C5-2435-4073-8222-6DFFAAC1AE40}"/>
              </a:ext>
            </a:extLst>
          </p:cNvPr>
          <p:cNvSpPr txBox="1"/>
          <p:nvPr/>
        </p:nvSpPr>
        <p:spPr>
          <a:xfrm>
            <a:off x="1219200" y="1364202"/>
            <a:ext cx="7467600" cy="2031325"/>
          </a:xfrm>
          <a:prstGeom prst="rect">
            <a:avLst/>
          </a:prstGeom>
          <a:noFill/>
        </p:spPr>
        <p:txBody>
          <a:bodyPr wrap="square">
            <a:spAutoFit/>
          </a:bodyPr>
          <a:lstStyle/>
          <a:p>
            <a:pPr marL="285750" indent="-285750">
              <a:buFont typeface="Arial" panose="020B0604020202020204" pitchFamily="34" charset="0"/>
              <a:buChar char="•"/>
            </a:pPr>
            <a:r>
              <a:rPr lang="tr-TR"/>
              <a:t>k parametresi seçilir.</a:t>
            </a:r>
          </a:p>
          <a:p>
            <a:pPr marL="285750" indent="-285750">
              <a:buFont typeface="Arial" panose="020B0604020202020204" pitchFamily="34" charset="0"/>
              <a:buChar char="•"/>
            </a:pPr>
            <a:r>
              <a:rPr lang="tr-TR"/>
              <a:t>Küme merkezi seçilir.</a:t>
            </a:r>
          </a:p>
          <a:p>
            <a:pPr marL="285750" indent="-285750">
              <a:buFont typeface="Arial" panose="020B0604020202020204" pitchFamily="34" charset="0"/>
              <a:buChar char="•"/>
            </a:pPr>
            <a:r>
              <a:rPr lang="tr-TR"/>
              <a:t>Verilen küme merkezlerine olan uzaklıkları hesaplanır. İncelenen veri en yakın kümeye dahil edilir.</a:t>
            </a:r>
          </a:p>
          <a:p>
            <a:pPr marL="285750" indent="-285750">
              <a:buFont typeface="Arial" panose="020B0604020202020204" pitchFamily="34" charset="0"/>
              <a:buChar char="•"/>
            </a:pPr>
            <a:r>
              <a:rPr lang="tr-TR"/>
              <a:t>İncelenen verilerin dahil edilmesiyle yeni küme merkezleri hesaplanır.</a:t>
            </a:r>
          </a:p>
          <a:p>
            <a:pPr marL="285750" indent="-285750">
              <a:buFont typeface="Arial" panose="020B0604020202020204" pitchFamily="34" charset="0"/>
              <a:buChar char="•"/>
            </a:pPr>
            <a:r>
              <a:rPr lang="tr-TR"/>
              <a:t>Yapılan analizler sonucunda küme merkezlerinde herhangi bir değişiklik olmuyor ise işlem sonlandırılır.</a:t>
            </a:r>
          </a:p>
        </p:txBody>
      </p:sp>
    </p:spTree>
    <p:extLst>
      <p:ext uri="{BB962C8B-B14F-4D97-AF65-F5344CB8AC3E}">
        <p14:creationId xmlns:p14="http://schemas.microsoft.com/office/powerpoint/2010/main" val="417967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Uzaklık hesaplamaları</a:t>
            </a:r>
            <a:endParaRPr lang="tr-TR" sz="3400" b="1" dirty="0"/>
          </a:p>
        </p:txBody>
      </p:sp>
      <p:pic>
        <p:nvPicPr>
          <p:cNvPr id="6" name="Picture 6">
            <a:extLst>
              <a:ext uri="{FF2B5EF4-FFF2-40B4-BE49-F238E27FC236}">
                <a16:creationId xmlns:a16="http://schemas.microsoft.com/office/drawing/2014/main" id="{F53F39E1-D833-49B9-94E4-366F3841F28F}"/>
              </a:ext>
            </a:extLst>
          </p:cNvPr>
          <p:cNvPicPr>
            <a:picLocks noGrp="1" noChangeAspect="1"/>
          </p:cNvPicPr>
          <p:nvPr>
            <p:ph idx="1"/>
          </p:nvPr>
        </p:nvPicPr>
        <p:blipFill>
          <a:blip r:embed="rId2"/>
          <a:stretch>
            <a:fillRect/>
          </a:stretch>
        </p:blipFill>
        <p:spPr>
          <a:xfrm>
            <a:off x="860684" y="2438400"/>
            <a:ext cx="3876675" cy="35337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Resim 7">
            <a:extLst>
              <a:ext uri="{FF2B5EF4-FFF2-40B4-BE49-F238E27FC236}">
                <a16:creationId xmlns:a16="http://schemas.microsoft.com/office/drawing/2014/main" id="{E6CAA895-710A-4DB9-ADF3-850626D63B4A}"/>
              </a:ext>
            </a:extLst>
          </p:cNvPr>
          <p:cNvPicPr>
            <a:picLocks noChangeAspect="1"/>
          </p:cNvPicPr>
          <p:nvPr/>
        </p:nvPicPr>
        <p:blipFill>
          <a:blip r:embed="rId3"/>
          <a:stretch>
            <a:fillRect/>
          </a:stretch>
        </p:blipFill>
        <p:spPr>
          <a:xfrm>
            <a:off x="5334000" y="2438400"/>
            <a:ext cx="676715" cy="676715"/>
          </a:xfrm>
          <a:prstGeom prst="rect">
            <a:avLst/>
          </a:prstGeom>
        </p:spPr>
      </p:pic>
      <p:sp>
        <p:nvSpPr>
          <p:cNvPr id="12" name="Google Shape;6003;p61">
            <a:extLst>
              <a:ext uri="{FF2B5EF4-FFF2-40B4-BE49-F238E27FC236}">
                <a16:creationId xmlns:a16="http://schemas.microsoft.com/office/drawing/2014/main" id="{B3D3F18F-A442-4D4E-8FF7-AB54BB2C973A}"/>
              </a:ext>
            </a:extLst>
          </p:cNvPr>
          <p:cNvSpPr/>
          <p:nvPr/>
        </p:nvSpPr>
        <p:spPr>
          <a:xfrm>
            <a:off x="5500006" y="2605476"/>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dirty="0"/>
          </a:p>
        </p:txBody>
      </p:sp>
      <p:sp>
        <p:nvSpPr>
          <p:cNvPr id="17" name="Metin kutusu 16">
            <a:extLst>
              <a:ext uri="{FF2B5EF4-FFF2-40B4-BE49-F238E27FC236}">
                <a16:creationId xmlns:a16="http://schemas.microsoft.com/office/drawing/2014/main" id="{5FE64802-CCDB-4335-A4FC-9DDF695866BF}"/>
              </a:ext>
            </a:extLst>
          </p:cNvPr>
          <p:cNvSpPr txBox="1"/>
          <p:nvPr/>
        </p:nvSpPr>
        <p:spPr>
          <a:xfrm>
            <a:off x="5152585" y="3328799"/>
            <a:ext cx="1295400" cy="369332"/>
          </a:xfrm>
          <a:prstGeom prst="rect">
            <a:avLst/>
          </a:prstGeom>
          <a:noFill/>
        </p:spPr>
        <p:txBody>
          <a:bodyPr wrap="square">
            <a:spAutoFit/>
          </a:bodyPr>
          <a:lstStyle/>
          <a:p>
            <a:r>
              <a:rPr lang="tr-TR" b="1"/>
              <a:t>Geometrik</a:t>
            </a:r>
          </a:p>
        </p:txBody>
      </p:sp>
      <p:sp>
        <p:nvSpPr>
          <p:cNvPr id="19" name="Metin kutusu 18">
            <a:extLst>
              <a:ext uri="{FF2B5EF4-FFF2-40B4-BE49-F238E27FC236}">
                <a16:creationId xmlns:a16="http://schemas.microsoft.com/office/drawing/2014/main" id="{97C1FDC5-8499-41DE-B184-B4817A114799}"/>
              </a:ext>
            </a:extLst>
          </p:cNvPr>
          <p:cNvSpPr txBox="1"/>
          <p:nvPr/>
        </p:nvSpPr>
        <p:spPr>
          <a:xfrm>
            <a:off x="5082707" y="3690733"/>
            <a:ext cx="1524000" cy="646331"/>
          </a:xfrm>
          <a:prstGeom prst="rect">
            <a:avLst/>
          </a:prstGeom>
          <a:noFill/>
        </p:spPr>
        <p:txBody>
          <a:bodyPr wrap="square">
            <a:spAutoFit/>
          </a:bodyPr>
          <a:lstStyle/>
          <a:p>
            <a:pPr marL="285750" indent="-285750">
              <a:buFont typeface="Arial" panose="020B0604020202020204" pitchFamily="34" charset="0"/>
              <a:buChar char="•"/>
            </a:pPr>
            <a:r>
              <a:rPr lang="tr-TR"/>
              <a:t>Öklid</a:t>
            </a:r>
          </a:p>
          <a:p>
            <a:pPr marL="285750" indent="-285750">
              <a:buFont typeface="Arial" panose="020B0604020202020204" pitchFamily="34" charset="0"/>
              <a:buChar char="•"/>
            </a:pPr>
            <a:r>
              <a:rPr lang="tr-TR"/>
              <a:t>Manhattan</a:t>
            </a:r>
          </a:p>
        </p:txBody>
      </p:sp>
      <p:pic>
        <p:nvPicPr>
          <p:cNvPr id="18" name="Resim 17">
            <a:extLst>
              <a:ext uri="{FF2B5EF4-FFF2-40B4-BE49-F238E27FC236}">
                <a16:creationId xmlns:a16="http://schemas.microsoft.com/office/drawing/2014/main" id="{383BD7E9-550D-4448-B070-5C2EDCEB11D7}"/>
              </a:ext>
            </a:extLst>
          </p:cNvPr>
          <p:cNvPicPr>
            <a:picLocks noChangeAspect="1"/>
          </p:cNvPicPr>
          <p:nvPr/>
        </p:nvPicPr>
        <p:blipFill>
          <a:blip r:embed="rId4"/>
          <a:stretch>
            <a:fillRect/>
          </a:stretch>
        </p:blipFill>
        <p:spPr>
          <a:xfrm>
            <a:off x="7101419" y="4101651"/>
            <a:ext cx="640135" cy="646232"/>
          </a:xfrm>
          <a:prstGeom prst="rect">
            <a:avLst/>
          </a:prstGeom>
        </p:spPr>
      </p:pic>
      <p:grpSp>
        <p:nvGrpSpPr>
          <p:cNvPr id="22" name="Google Shape;3777;p57">
            <a:extLst>
              <a:ext uri="{FF2B5EF4-FFF2-40B4-BE49-F238E27FC236}">
                <a16:creationId xmlns:a16="http://schemas.microsoft.com/office/drawing/2014/main" id="{34215203-6AFA-4E00-B4D2-F3A70A18F586}"/>
              </a:ext>
            </a:extLst>
          </p:cNvPr>
          <p:cNvGrpSpPr/>
          <p:nvPr/>
        </p:nvGrpSpPr>
        <p:grpSpPr>
          <a:xfrm>
            <a:off x="7262148" y="4271044"/>
            <a:ext cx="349322" cy="307446"/>
            <a:chOff x="3854700" y="249750"/>
            <a:chExt cx="500425" cy="481125"/>
          </a:xfrm>
          <a:solidFill>
            <a:schemeClr val="bg1"/>
          </a:solidFill>
        </p:grpSpPr>
        <p:sp>
          <p:nvSpPr>
            <p:cNvPr id="23" name="Google Shape;3778;p57">
              <a:extLst>
                <a:ext uri="{FF2B5EF4-FFF2-40B4-BE49-F238E27FC236}">
                  <a16:creationId xmlns:a16="http://schemas.microsoft.com/office/drawing/2014/main" id="{52BAA777-2C34-40D0-A707-CD5CE5120FDD}"/>
                </a:ext>
              </a:extLst>
            </p:cNvPr>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4" name="Google Shape;3779;p57">
              <a:extLst>
                <a:ext uri="{FF2B5EF4-FFF2-40B4-BE49-F238E27FC236}">
                  <a16:creationId xmlns:a16="http://schemas.microsoft.com/office/drawing/2014/main" id="{24555630-552F-46FA-8E1D-4820DC2076C3}"/>
                </a:ext>
              </a:extLst>
            </p:cNvPr>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5" name="Google Shape;3780;p57">
              <a:extLst>
                <a:ext uri="{FF2B5EF4-FFF2-40B4-BE49-F238E27FC236}">
                  <a16:creationId xmlns:a16="http://schemas.microsoft.com/office/drawing/2014/main" id="{A4A438F8-1D72-4E7E-9810-D842377F4CFD}"/>
                </a:ext>
              </a:extLst>
            </p:cNvPr>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6" name="Google Shape;3781;p57">
              <a:extLst>
                <a:ext uri="{FF2B5EF4-FFF2-40B4-BE49-F238E27FC236}">
                  <a16:creationId xmlns:a16="http://schemas.microsoft.com/office/drawing/2014/main" id="{BE4F51EA-7C0F-4596-84CF-AA7BBFF71E30}"/>
                </a:ext>
              </a:extLst>
            </p:cNvPr>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7" name="Google Shape;3782;p57">
              <a:extLst>
                <a:ext uri="{FF2B5EF4-FFF2-40B4-BE49-F238E27FC236}">
                  <a16:creationId xmlns:a16="http://schemas.microsoft.com/office/drawing/2014/main" id="{7B4F9ABF-45B3-4207-91A9-3D9456E81F36}"/>
                </a:ext>
              </a:extLst>
            </p:cNvPr>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8" name="Google Shape;3783;p57">
              <a:extLst>
                <a:ext uri="{FF2B5EF4-FFF2-40B4-BE49-F238E27FC236}">
                  <a16:creationId xmlns:a16="http://schemas.microsoft.com/office/drawing/2014/main" id="{08FBE1CA-76FC-4819-A60D-DBC9EC2D4AA1}"/>
                </a:ext>
              </a:extLst>
            </p:cNvPr>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29" name="Google Shape;3784;p57">
              <a:extLst>
                <a:ext uri="{FF2B5EF4-FFF2-40B4-BE49-F238E27FC236}">
                  <a16:creationId xmlns:a16="http://schemas.microsoft.com/office/drawing/2014/main" id="{8018A99E-C3AE-4848-AB58-C6D491BC2DF2}"/>
                </a:ext>
              </a:extLst>
            </p:cNvPr>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sp>
          <p:nvSpPr>
            <p:cNvPr id="30" name="Google Shape;3785;p57">
              <a:extLst>
                <a:ext uri="{FF2B5EF4-FFF2-40B4-BE49-F238E27FC236}">
                  <a16:creationId xmlns:a16="http://schemas.microsoft.com/office/drawing/2014/main" id="{1996E10C-9981-4614-B8E3-68AF68EF9476}"/>
                </a:ext>
              </a:extLst>
            </p:cNvPr>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grp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600">
                <a:solidFill>
                  <a:schemeClr val="bg1"/>
                </a:solidFill>
              </a:endParaRPr>
            </a:p>
          </p:txBody>
        </p:sp>
      </p:grpSp>
      <p:sp>
        <p:nvSpPr>
          <p:cNvPr id="32" name="Metin kutusu 31">
            <a:extLst>
              <a:ext uri="{FF2B5EF4-FFF2-40B4-BE49-F238E27FC236}">
                <a16:creationId xmlns:a16="http://schemas.microsoft.com/office/drawing/2014/main" id="{3D141448-C6E5-433B-BFC7-3651B9962512}"/>
              </a:ext>
            </a:extLst>
          </p:cNvPr>
          <p:cNvSpPr txBox="1"/>
          <p:nvPr/>
        </p:nvSpPr>
        <p:spPr>
          <a:xfrm>
            <a:off x="7032861" y="4888004"/>
            <a:ext cx="1157219" cy="369332"/>
          </a:xfrm>
          <a:prstGeom prst="rect">
            <a:avLst/>
          </a:prstGeom>
          <a:noFill/>
        </p:spPr>
        <p:txBody>
          <a:bodyPr wrap="square">
            <a:spAutoFit/>
          </a:bodyPr>
          <a:lstStyle/>
          <a:p>
            <a:r>
              <a:rPr lang="tr-TR" b="1"/>
              <a:t>İlişkisel</a:t>
            </a:r>
          </a:p>
        </p:txBody>
      </p:sp>
      <p:sp>
        <p:nvSpPr>
          <p:cNvPr id="36" name="Metin kutusu 35">
            <a:extLst>
              <a:ext uri="{FF2B5EF4-FFF2-40B4-BE49-F238E27FC236}">
                <a16:creationId xmlns:a16="http://schemas.microsoft.com/office/drawing/2014/main" id="{6417FD9A-1D39-4C25-A1F6-92E4D8B13363}"/>
              </a:ext>
            </a:extLst>
          </p:cNvPr>
          <p:cNvSpPr txBox="1"/>
          <p:nvPr/>
        </p:nvSpPr>
        <p:spPr>
          <a:xfrm>
            <a:off x="6447985" y="5410200"/>
            <a:ext cx="2555871" cy="646331"/>
          </a:xfrm>
          <a:prstGeom prst="rect">
            <a:avLst/>
          </a:prstGeom>
          <a:noFill/>
        </p:spPr>
        <p:txBody>
          <a:bodyPr wrap="square">
            <a:spAutoFit/>
          </a:bodyPr>
          <a:lstStyle/>
          <a:p>
            <a:pPr marL="285750" indent="-285750">
              <a:buFont typeface="Arial" panose="020B0604020202020204" pitchFamily="34" charset="0"/>
              <a:buChar char="•"/>
            </a:pPr>
            <a:r>
              <a:rPr lang="tr-TR"/>
              <a:t>Pearson correlation</a:t>
            </a:r>
          </a:p>
          <a:p>
            <a:pPr marL="285750" indent="-285750">
              <a:buFont typeface="Arial" panose="020B0604020202020204" pitchFamily="34" charset="0"/>
              <a:buChar char="•"/>
            </a:pPr>
            <a:r>
              <a:rPr lang="tr-TR"/>
              <a:t>Spearman correlation</a:t>
            </a:r>
          </a:p>
        </p:txBody>
      </p:sp>
    </p:spTree>
    <p:extLst>
      <p:ext uri="{BB962C8B-B14F-4D97-AF65-F5344CB8AC3E}">
        <p14:creationId xmlns:p14="http://schemas.microsoft.com/office/powerpoint/2010/main" val="53641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Doğru Küme Sayısını Belirlemek</a:t>
            </a:r>
            <a:endParaRPr lang="tr-TR" sz="3400" b="1" dirty="0"/>
          </a:p>
        </p:txBody>
      </p:sp>
      <p:sp>
        <p:nvSpPr>
          <p:cNvPr id="3" name="İçerik Yer Tutucusu 2"/>
          <p:cNvSpPr>
            <a:spLocks noGrp="1"/>
          </p:cNvSpPr>
          <p:nvPr>
            <p:ph idx="1"/>
          </p:nvPr>
        </p:nvSpPr>
        <p:spPr>
          <a:xfrm>
            <a:off x="762000" y="1524000"/>
            <a:ext cx="7848600" cy="4953000"/>
          </a:xfrm>
        </p:spPr>
        <p:txBody>
          <a:bodyPr>
            <a:normAutofit/>
          </a:bodyPr>
          <a:lstStyle/>
          <a:p>
            <a:pPr algn="just"/>
            <a:endParaRPr lang="tr-TR" sz="1600" dirty="0"/>
          </a:p>
          <a:p>
            <a:pPr algn="just"/>
            <a:endParaRPr lang="tr-TR" sz="1600" dirty="0"/>
          </a:p>
          <a:p>
            <a:pPr algn="just"/>
            <a:endParaRPr lang="tr-TR" sz="1600" dirty="0"/>
          </a:p>
          <a:p>
            <a:pPr algn="just"/>
            <a:endParaRPr lang="tr-TR" sz="1600" dirty="0"/>
          </a:p>
        </p:txBody>
      </p:sp>
      <p:pic>
        <p:nvPicPr>
          <p:cNvPr id="5" name="Resim 4">
            <a:extLst>
              <a:ext uri="{FF2B5EF4-FFF2-40B4-BE49-F238E27FC236}">
                <a16:creationId xmlns:a16="http://schemas.microsoft.com/office/drawing/2014/main" id="{0BCA25C4-55E8-4262-AE36-9FED74052A15}"/>
              </a:ext>
            </a:extLst>
          </p:cNvPr>
          <p:cNvPicPr>
            <a:picLocks noChangeAspect="1"/>
          </p:cNvPicPr>
          <p:nvPr/>
        </p:nvPicPr>
        <p:blipFill>
          <a:blip r:embed="rId2"/>
          <a:stretch>
            <a:fillRect/>
          </a:stretch>
        </p:blipFill>
        <p:spPr>
          <a:xfrm>
            <a:off x="1071978" y="1490709"/>
            <a:ext cx="3652421" cy="2739316"/>
          </a:xfrm>
          <a:prstGeom prst="rect">
            <a:avLst/>
          </a:prstGeom>
        </p:spPr>
      </p:pic>
      <p:sp>
        <p:nvSpPr>
          <p:cNvPr id="10" name="Metin kutusu 9">
            <a:extLst>
              <a:ext uri="{FF2B5EF4-FFF2-40B4-BE49-F238E27FC236}">
                <a16:creationId xmlns:a16="http://schemas.microsoft.com/office/drawing/2014/main" id="{56777A76-1CAF-4492-92B9-0AF76049CCE6}"/>
              </a:ext>
            </a:extLst>
          </p:cNvPr>
          <p:cNvSpPr txBox="1"/>
          <p:nvPr/>
        </p:nvSpPr>
        <p:spPr>
          <a:xfrm>
            <a:off x="1224379" y="1676400"/>
            <a:ext cx="3347621" cy="1752600"/>
          </a:xfrm>
          <a:prstGeom prst="rect">
            <a:avLst/>
          </a:prstGeom>
          <a:noFill/>
        </p:spPr>
        <p:txBody>
          <a:bodyPr wrap="square">
            <a:spAutoFit/>
          </a:bodyPr>
          <a:lstStyle/>
          <a:p>
            <a:r>
              <a:rPr lang="en-US">
                <a:solidFill>
                  <a:schemeClr val="bg1"/>
                </a:solidFill>
              </a:rPr>
              <a:t>Inertia, bir küme içindeki noktaların ne kadar uzakta olduğunu söyler. Bu nedenle küçük bir inertia hedeflenir. Inertia değeri sıfırdan başlar ve artar. (min SSE)</a:t>
            </a:r>
            <a:endParaRPr lang="tr-TR"/>
          </a:p>
        </p:txBody>
      </p:sp>
      <p:pic>
        <p:nvPicPr>
          <p:cNvPr id="11" name="Picture 10">
            <a:extLst>
              <a:ext uri="{FF2B5EF4-FFF2-40B4-BE49-F238E27FC236}">
                <a16:creationId xmlns:a16="http://schemas.microsoft.com/office/drawing/2014/main" id="{62951AFE-D92F-4FA2-AFC8-599F2A081136}"/>
              </a:ext>
            </a:extLst>
          </p:cNvPr>
          <p:cNvPicPr>
            <a:picLocks noChangeAspect="1"/>
          </p:cNvPicPr>
          <p:nvPr/>
        </p:nvPicPr>
        <p:blipFill>
          <a:blip r:embed="rId3"/>
          <a:stretch>
            <a:fillRect/>
          </a:stretch>
        </p:blipFill>
        <p:spPr>
          <a:xfrm>
            <a:off x="1371600" y="4606627"/>
            <a:ext cx="2628900" cy="11499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3A30D869-F148-46D9-B6CD-DD8DC6DDEBB5}"/>
              </a:ext>
            </a:extLst>
          </p:cNvPr>
          <p:cNvPicPr>
            <a:picLocks noChangeAspect="1"/>
          </p:cNvPicPr>
          <p:nvPr/>
        </p:nvPicPr>
        <p:blipFill rotWithShape="1">
          <a:blip r:embed="rId4"/>
          <a:srcRect t="12101" r="6904"/>
          <a:stretch/>
        </p:blipFill>
        <p:spPr>
          <a:xfrm>
            <a:off x="5477657" y="1837650"/>
            <a:ext cx="3132943" cy="10227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Resim 8">
            <a:extLst>
              <a:ext uri="{FF2B5EF4-FFF2-40B4-BE49-F238E27FC236}">
                <a16:creationId xmlns:a16="http://schemas.microsoft.com/office/drawing/2014/main" id="{B84FFE81-2200-4E0F-8845-6F3E52D6C8B9}"/>
              </a:ext>
            </a:extLst>
          </p:cNvPr>
          <p:cNvPicPr>
            <a:picLocks noChangeAspect="1"/>
          </p:cNvPicPr>
          <p:nvPr/>
        </p:nvPicPr>
        <p:blipFill>
          <a:blip r:embed="rId5"/>
          <a:stretch>
            <a:fillRect/>
          </a:stretch>
        </p:blipFill>
        <p:spPr>
          <a:xfrm>
            <a:off x="4838624" y="3742650"/>
            <a:ext cx="3953229" cy="2971800"/>
          </a:xfrm>
          <a:prstGeom prst="rect">
            <a:avLst/>
          </a:prstGeom>
        </p:spPr>
      </p:pic>
      <p:sp>
        <p:nvSpPr>
          <p:cNvPr id="17" name="Metin kutusu 16">
            <a:extLst>
              <a:ext uri="{FF2B5EF4-FFF2-40B4-BE49-F238E27FC236}">
                <a16:creationId xmlns:a16="http://schemas.microsoft.com/office/drawing/2014/main" id="{1F37C7CE-302F-4322-A0BC-AEADC45FF864}"/>
              </a:ext>
            </a:extLst>
          </p:cNvPr>
          <p:cNvSpPr txBox="1"/>
          <p:nvPr/>
        </p:nvSpPr>
        <p:spPr>
          <a:xfrm>
            <a:off x="4811387" y="3810000"/>
            <a:ext cx="3652421" cy="2031325"/>
          </a:xfrm>
          <a:prstGeom prst="rect">
            <a:avLst/>
          </a:prstGeom>
          <a:noFill/>
        </p:spPr>
        <p:txBody>
          <a:bodyPr wrap="square">
            <a:spAutoFit/>
          </a:bodyPr>
          <a:lstStyle/>
          <a:p>
            <a:pPr marL="0" lvl="0" indent="0"/>
            <a:br>
              <a:rPr lang="en-US">
                <a:solidFill>
                  <a:schemeClr val="bg1"/>
                </a:solidFill>
              </a:rPr>
            </a:br>
            <a:r>
              <a:rPr lang="en-US">
                <a:solidFill>
                  <a:schemeClr val="bg1"/>
                </a:solidFill>
              </a:rPr>
              <a:t>Silhouette skoru, bir kümedeki veri noktalarının, başka bir kümedeki veri noktalarından ne kadar uzakta olduğunu gösterir. Puan aralığı -1 ile 1 arasında olup, 1’e yaklaşması beklenir.</a:t>
            </a:r>
            <a:endParaRPr lang="en-US" dirty="0">
              <a:solidFill>
                <a:schemeClr val="bg1"/>
              </a:solidFill>
            </a:endParaRPr>
          </a:p>
        </p:txBody>
      </p:sp>
      <p:sp>
        <p:nvSpPr>
          <p:cNvPr id="19" name="Metin kutusu 18">
            <a:extLst>
              <a:ext uri="{FF2B5EF4-FFF2-40B4-BE49-F238E27FC236}">
                <a16:creationId xmlns:a16="http://schemas.microsoft.com/office/drawing/2014/main" id="{B4C98FED-72D0-40FA-A4B1-D8C48FAAF55B}"/>
              </a:ext>
            </a:extLst>
          </p:cNvPr>
          <p:cNvSpPr txBox="1"/>
          <p:nvPr/>
        </p:nvSpPr>
        <p:spPr>
          <a:xfrm>
            <a:off x="4053769" y="6231743"/>
            <a:ext cx="4580876" cy="369332"/>
          </a:xfrm>
          <a:prstGeom prst="rect">
            <a:avLst/>
          </a:prstGeom>
          <a:noFill/>
        </p:spPr>
        <p:txBody>
          <a:bodyPr wrap="square">
            <a:spAutoFit/>
          </a:bodyPr>
          <a:lstStyle/>
          <a:p>
            <a:pPr marL="0" lvl="0" indent="0" algn="r" rtl="0">
              <a:spcBef>
                <a:spcPts val="0"/>
              </a:spcBef>
              <a:spcAft>
                <a:spcPts val="0"/>
              </a:spcAft>
              <a:buNone/>
            </a:pPr>
            <a:r>
              <a:rPr lang="en-US" b="1">
                <a:solidFill>
                  <a:schemeClr val="lt1"/>
                </a:solidFill>
              </a:rPr>
              <a:t>Silhouette Score</a:t>
            </a:r>
            <a:endParaRPr lang="en-US" b="1" dirty="0">
              <a:solidFill>
                <a:schemeClr val="lt1"/>
              </a:solidFill>
            </a:endParaRPr>
          </a:p>
        </p:txBody>
      </p:sp>
    </p:spTree>
    <p:extLst>
      <p:ext uri="{BB962C8B-B14F-4D97-AF65-F5344CB8AC3E}">
        <p14:creationId xmlns:p14="http://schemas.microsoft.com/office/powerpoint/2010/main" val="358195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Birliktelik Analizi (Association Rules)</a:t>
            </a:r>
            <a:endParaRPr lang="tr-TR" sz="3400" b="1" dirty="0"/>
          </a:p>
        </p:txBody>
      </p:sp>
      <p:sp>
        <p:nvSpPr>
          <p:cNvPr id="3" name="İçerik Yer Tutucusu 2"/>
          <p:cNvSpPr>
            <a:spLocks noGrp="1"/>
          </p:cNvSpPr>
          <p:nvPr>
            <p:ph idx="1"/>
          </p:nvPr>
        </p:nvSpPr>
        <p:spPr>
          <a:xfrm>
            <a:off x="762000" y="1524000"/>
            <a:ext cx="7848600" cy="4953000"/>
          </a:xfrm>
        </p:spPr>
        <p:txBody>
          <a:bodyPr>
            <a:normAutofit/>
          </a:bodyPr>
          <a:lstStyle/>
          <a:p>
            <a:pPr algn="just"/>
            <a:endParaRPr lang="tr-TR" sz="1600" dirty="0"/>
          </a:p>
          <a:p>
            <a:pPr algn="just"/>
            <a:endParaRPr lang="tr-TR" sz="1600" dirty="0"/>
          </a:p>
          <a:p>
            <a:pPr algn="just"/>
            <a:endParaRPr lang="tr-TR" sz="1600" dirty="0"/>
          </a:p>
          <a:p>
            <a:pPr algn="just"/>
            <a:endParaRPr lang="tr-TR" sz="1600" dirty="0"/>
          </a:p>
        </p:txBody>
      </p:sp>
      <p:sp>
        <p:nvSpPr>
          <p:cNvPr id="14" name="Metin kutusu 13">
            <a:extLst>
              <a:ext uri="{FF2B5EF4-FFF2-40B4-BE49-F238E27FC236}">
                <a16:creationId xmlns:a16="http://schemas.microsoft.com/office/drawing/2014/main" id="{C1EE8406-420B-4B38-A82B-A97BFA4CBDF4}"/>
              </a:ext>
            </a:extLst>
          </p:cNvPr>
          <p:cNvSpPr txBox="1"/>
          <p:nvPr/>
        </p:nvSpPr>
        <p:spPr>
          <a:xfrm>
            <a:off x="1301596" y="1524000"/>
            <a:ext cx="7385204" cy="1754326"/>
          </a:xfrm>
          <a:prstGeom prst="rect">
            <a:avLst/>
          </a:prstGeom>
          <a:noFill/>
        </p:spPr>
        <p:txBody>
          <a:bodyPr wrap="square">
            <a:spAutoFit/>
          </a:bodyPr>
          <a:lstStyle/>
          <a:p>
            <a:pPr marL="285750" indent="-285750">
              <a:buFont typeface="Arial" panose="020B0604020202020204" pitchFamily="34" charset="0"/>
              <a:buChar char="•"/>
            </a:pPr>
            <a:r>
              <a:rPr lang="en-US" sz="1800"/>
              <a:t>Sepet içerisinde birlikte alınan ürünlerin tespiti yapılır.</a:t>
            </a:r>
          </a:p>
          <a:p>
            <a:pPr marL="285750" indent="-285750">
              <a:buFont typeface="Arial" panose="020B0604020202020204" pitchFamily="34" charset="0"/>
              <a:buChar char="•"/>
            </a:pPr>
            <a:r>
              <a:rPr lang="en-US" sz="1800"/>
              <a:t>Bu ürünler raflarda birlikte yer alabilir, kampanya kurgularında beraber kampanyaya dahil edilebilir.</a:t>
            </a:r>
          </a:p>
          <a:p>
            <a:pPr marL="285750" indent="-285750">
              <a:buFont typeface="Arial" panose="020B0604020202020204" pitchFamily="34" charset="0"/>
              <a:buChar char="•"/>
            </a:pPr>
            <a:r>
              <a:rPr lang="en-US" sz="1800"/>
              <a:t>Apriori &amp; FP Growth algoritmaları kullanılabilir.</a:t>
            </a:r>
          </a:p>
          <a:p>
            <a:pPr marL="285750" indent="-285750">
              <a:buFont typeface="Arial" panose="020B0604020202020204" pitchFamily="34" charset="0"/>
              <a:buChar char="•"/>
            </a:pPr>
            <a:r>
              <a:rPr lang="en-US" sz="1800"/>
              <a:t>Support, Confidence, Lift metrikleri ile yorumlanır.</a:t>
            </a:r>
          </a:p>
          <a:p>
            <a:pPr marL="152400" indent="0">
              <a:buNone/>
            </a:pPr>
            <a:endParaRPr lang="en-US" sz="1800" dirty="0"/>
          </a:p>
        </p:txBody>
      </p:sp>
      <p:sp>
        <p:nvSpPr>
          <p:cNvPr id="16" name="Metin kutusu 15">
            <a:extLst>
              <a:ext uri="{FF2B5EF4-FFF2-40B4-BE49-F238E27FC236}">
                <a16:creationId xmlns:a16="http://schemas.microsoft.com/office/drawing/2014/main" id="{63918AAB-03BF-4C76-9023-2AF3D2F464C1}"/>
              </a:ext>
            </a:extLst>
          </p:cNvPr>
          <p:cNvSpPr txBox="1"/>
          <p:nvPr/>
        </p:nvSpPr>
        <p:spPr>
          <a:xfrm>
            <a:off x="1447800" y="3124200"/>
            <a:ext cx="6934200" cy="1200329"/>
          </a:xfrm>
          <a:prstGeom prst="rect">
            <a:avLst/>
          </a:prstGeom>
          <a:noFill/>
        </p:spPr>
        <p:txBody>
          <a:bodyPr wrap="square">
            <a:spAutoFit/>
          </a:bodyPr>
          <a:lstStyle/>
          <a:p>
            <a:r>
              <a:rPr lang="en-US" sz="1800"/>
              <a:t>Destek aralığı, x ve y ürününü satın alan müşterilerin toplam müşteriye oranını gösterir. </a:t>
            </a:r>
          </a:p>
          <a:p>
            <a:r>
              <a:rPr lang="en-US" sz="1800"/>
              <a:t>Güven aralığı, x ve y ürünlerini satın almış müşteri sayısının y ürünü satın almış müşteri sayısına oranıdır</a:t>
            </a:r>
            <a:endParaRPr lang="tr-TR"/>
          </a:p>
        </p:txBody>
      </p:sp>
      <p:pic>
        <p:nvPicPr>
          <p:cNvPr id="18" name="Picture 3">
            <a:extLst>
              <a:ext uri="{FF2B5EF4-FFF2-40B4-BE49-F238E27FC236}">
                <a16:creationId xmlns:a16="http://schemas.microsoft.com/office/drawing/2014/main" id="{8FEF0223-887F-4F20-A451-448C765E03D1}"/>
              </a:ext>
            </a:extLst>
          </p:cNvPr>
          <p:cNvPicPr>
            <a:picLocks noChangeAspect="1"/>
          </p:cNvPicPr>
          <p:nvPr/>
        </p:nvPicPr>
        <p:blipFill>
          <a:blip r:embed="rId2"/>
          <a:stretch>
            <a:fillRect/>
          </a:stretch>
        </p:blipFill>
        <p:spPr>
          <a:xfrm>
            <a:off x="1301596" y="4724400"/>
            <a:ext cx="2984996" cy="1082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 name="Picture 4">
            <a:extLst>
              <a:ext uri="{FF2B5EF4-FFF2-40B4-BE49-F238E27FC236}">
                <a16:creationId xmlns:a16="http://schemas.microsoft.com/office/drawing/2014/main" id="{3E3A0ADD-6F91-4F45-AA96-0E031031063A}"/>
              </a:ext>
            </a:extLst>
          </p:cNvPr>
          <p:cNvPicPr>
            <a:picLocks noChangeAspect="1"/>
          </p:cNvPicPr>
          <p:nvPr/>
        </p:nvPicPr>
        <p:blipFill>
          <a:blip r:embed="rId3"/>
          <a:stretch>
            <a:fillRect/>
          </a:stretch>
        </p:blipFill>
        <p:spPr>
          <a:xfrm>
            <a:off x="4826189" y="4675981"/>
            <a:ext cx="3498661" cy="11309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6911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282F4985-981F-4903-8D4B-89E32C0EC8F1}"/>
              </a:ext>
            </a:extLst>
          </p:cNvPr>
          <p:cNvPicPr>
            <a:picLocks noChangeAspect="1"/>
          </p:cNvPicPr>
          <p:nvPr/>
        </p:nvPicPr>
        <p:blipFill>
          <a:blip r:embed="rId2"/>
          <a:stretch>
            <a:fillRect/>
          </a:stretch>
        </p:blipFill>
        <p:spPr>
          <a:xfrm>
            <a:off x="1143000" y="762000"/>
            <a:ext cx="2781937" cy="22345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4">
            <a:extLst>
              <a:ext uri="{FF2B5EF4-FFF2-40B4-BE49-F238E27FC236}">
                <a16:creationId xmlns:a16="http://schemas.microsoft.com/office/drawing/2014/main" id="{E2AE70AC-642C-44CE-AFA0-16BF8E146769}"/>
              </a:ext>
            </a:extLst>
          </p:cNvPr>
          <p:cNvPicPr>
            <a:picLocks noChangeAspect="1"/>
          </p:cNvPicPr>
          <p:nvPr/>
        </p:nvPicPr>
        <p:blipFill>
          <a:blip r:embed="rId3"/>
          <a:stretch>
            <a:fillRect/>
          </a:stretch>
        </p:blipFill>
        <p:spPr>
          <a:xfrm>
            <a:off x="5257800" y="928525"/>
            <a:ext cx="3126710" cy="19014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5">
            <a:extLst>
              <a:ext uri="{FF2B5EF4-FFF2-40B4-BE49-F238E27FC236}">
                <a16:creationId xmlns:a16="http://schemas.microsoft.com/office/drawing/2014/main" id="{5AC38C7B-BB3D-474C-9216-AC3F815A1CE2}"/>
              </a:ext>
            </a:extLst>
          </p:cNvPr>
          <p:cNvPicPr>
            <a:picLocks noChangeAspect="1"/>
          </p:cNvPicPr>
          <p:nvPr/>
        </p:nvPicPr>
        <p:blipFill>
          <a:blip r:embed="rId4"/>
          <a:stretch>
            <a:fillRect/>
          </a:stretch>
        </p:blipFill>
        <p:spPr>
          <a:xfrm>
            <a:off x="1063235" y="4114800"/>
            <a:ext cx="2861702" cy="21204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4">
            <a:extLst>
              <a:ext uri="{FF2B5EF4-FFF2-40B4-BE49-F238E27FC236}">
                <a16:creationId xmlns:a16="http://schemas.microsoft.com/office/drawing/2014/main" id="{F82E17BD-B602-4E58-8E7D-17F61917B9ED}"/>
              </a:ext>
            </a:extLst>
          </p:cNvPr>
          <p:cNvPicPr>
            <a:picLocks noChangeAspect="1"/>
          </p:cNvPicPr>
          <p:nvPr/>
        </p:nvPicPr>
        <p:blipFill>
          <a:blip r:embed="rId5"/>
          <a:stretch>
            <a:fillRect/>
          </a:stretch>
        </p:blipFill>
        <p:spPr>
          <a:xfrm>
            <a:off x="5410200" y="4267200"/>
            <a:ext cx="3146690" cy="14955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2" name="Düz Ok Bağlayıcısı 11">
            <a:extLst>
              <a:ext uri="{FF2B5EF4-FFF2-40B4-BE49-F238E27FC236}">
                <a16:creationId xmlns:a16="http://schemas.microsoft.com/office/drawing/2014/main" id="{AED6823B-A38C-49CC-9574-80409DE72453}"/>
              </a:ext>
            </a:extLst>
          </p:cNvPr>
          <p:cNvCxnSpPr>
            <a:cxnSpLocks/>
          </p:cNvCxnSpPr>
          <p:nvPr/>
        </p:nvCxnSpPr>
        <p:spPr>
          <a:xfrm>
            <a:off x="3924937" y="2057400"/>
            <a:ext cx="1332863" cy="0"/>
          </a:xfrm>
          <a:prstGeom prst="straightConnector1">
            <a:avLst/>
          </a:prstGeom>
          <a:ln w="57150">
            <a:solidFill>
              <a:srgbClr val="A3A449"/>
            </a:solidFill>
            <a:tailEnd type="triangle"/>
          </a:ln>
        </p:spPr>
        <p:style>
          <a:lnRef idx="3">
            <a:schemeClr val="dk1"/>
          </a:lnRef>
          <a:fillRef idx="0">
            <a:schemeClr val="dk1"/>
          </a:fillRef>
          <a:effectRef idx="2">
            <a:schemeClr val="dk1"/>
          </a:effectRef>
          <a:fontRef idx="minor">
            <a:schemeClr val="tx1"/>
          </a:fontRef>
        </p:style>
      </p:cxnSp>
      <p:cxnSp>
        <p:nvCxnSpPr>
          <p:cNvPr id="17" name="Düz Ok Bağlayıcısı 16">
            <a:extLst>
              <a:ext uri="{FF2B5EF4-FFF2-40B4-BE49-F238E27FC236}">
                <a16:creationId xmlns:a16="http://schemas.microsoft.com/office/drawing/2014/main" id="{D8C232BF-DDE7-4BC7-9520-49B4FE043AE6}"/>
              </a:ext>
            </a:extLst>
          </p:cNvPr>
          <p:cNvCxnSpPr>
            <a:cxnSpLocks/>
          </p:cNvCxnSpPr>
          <p:nvPr/>
        </p:nvCxnSpPr>
        <p:spPr>
          <a:xfrm flipH="1">
            <a:off x="3933826" y="2830010"/>
            <a:ext cx="1628774" cy="1313263"/>
          </a:xfrm>
          <a:prstGeom prst="straightConnector1">
            <a:avLst/>
          </a:prstGeom>
          <a:ln w="57150">
            <a:solidFill>
              <a:srgbClr val="A3A449"/>
            </a:solidFill>
            <a:tailEnd type="triangle"/>
          </a:ln>
        </p:spPr>
        <p:style>
          <a:lnRef idx="3">
            <a:schemeClr val="dk1"/>
          </a:lnRef>
          <a:fillRef idx="0">
            <a:schemeClr val="dk1"/>
          </a:fillRef>
          <a:effectRef idx="2">
            <a:schemeClr val="dk1"/>
          </a:effectRef>
          <a:fontRef idx="minor">
            <a:schemeClr val="tx1"/>
          </a:fontRef>
        </p:style>
      </p:cxnSp>
      <p:cxnSp>
        <p:nvCxnSpPr>
          <p:cNvPr id="20" name="Düz Ok Bağlayıcısı 19">
            <a:extLst>
              <a:ext uri="{FF2B5EF4-FFF2-40B4-BE49-F238E27FC236}">
                <a16:creationId xmlns:a16="http://schemas.microsoft.com/office/drawing/2014/main" id="{040E1DA9-E75C-4CD8-9C5B-073CD6F25E6F}"/>
              </a:ext>
            </a:extLst>
          </p:cNvPr>
          <p:cNvCxnSpPr>
            <a:cxnSpLocks/>
          </p:cNvCxnSpPr>
          <p:nvPr/>
        </p:nvCxnSpPr>
        <p:spPr>
          <a:xfrm>
            <a:off x="4019868" y="4953000"/>
            <a:ext cx="1390332" cy="0"/>
          </a:xfrm>
          <a:prstGeom prst="straightConnector1">
            <a:avLst/>
          </a:prstGeom>
          <a:ln w="57150">
            <a:solidFill>
              <a:srgbClr val="A3A449"/>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22529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9144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5193" y="-479"/>
            <a:ext cx="7101526"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6993732"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Başlık 4"/>
          <p:cNvSpPr>
            <a:spLocks noGrp="1"/>
          </p:cNvSpPr>
          <p:nvPr>
            <p:ph type="title"/>
          </p:nvPr>
        </p:nvSpPr>
        <p:spPr>
          <a:xfrm>
            <a:off x="603504" y="962246"/>
            <a:ext cx="4828275" cy="2611967"/>
          </a:xfrm>
        </p:spPr>
        <p:txBody>
          <a:bodyPr vert="horz" lIns="91440" tIns="45720" rIns="91440" bIns="45720" rtlCol="0" anchor="b">
            <a:normAutofit/>
          </a:bodyPr>
          <a:lstStyle/>
          <a:p>
            <a:pPr algn="l">
              <a:lnSpc>
                <a:spcPct val="90000"/>
              </a:lnSpc>
            </a:pPr>
            <a:r>
              <a:rPr lang="en-US" sz="4700" b="1" kern="1200">
                <a:solidFill>
                  <a:schemeClr val="tx1"/>
                </a:solidFill>
                <a:latin typeface="+mj-lt"/>
                <a:ea typeface="+mj-ea"/>
                <a:cs typeface="+mj-cs"/>
              </a:rPr>
              <a:t>TEŞEKKÜRLER</a:t>
            </a:r>
          </a:p>
        </p:txBody>
      </p:sp>
    </p:spTree>
    <p:extLst>
      <p:ext uri="{BB962C8B-B14F-4D97-AF65-F5344CB8AC3E}">
        <p14:creationId xmlns:p14="http://schemas.microsoft.com/office/powerpoint/2010/main" val="9622298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extLst>
              <a:ext uri="{FF2B5EF4-FFF2-40B4-BE49-F238E27FC236}">
                <a16:creationId xmlns:a16="http://schemas.microsoft.com/office/drawing/2014/main" id="{3B167523-F22A-4E0B-972A-606B666596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82" r="21005" b="1"/>
          <a:stretch/>
        </p:blipFill>
        <p:spPr>
          <a:xfrm>
            <a:off x="2" y="-22"/>
            <a:ext cx="9143998" cy="6858022"/>
          </a:xfrm>
          <a:prstGeom prst="rect">
            <a:avLst/>
          </a:prstGeom>
        </p:spPr>
      </p:pic>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11893"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70780"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4572004" y="728897"/>
            <a:ext cx="4089397" cy="3728614"/>
          </a:xfrm>
        </p:spPr>
        <p:txBody>
          <a:bodyPr vert="horz" lIns="91440" tIns="45720" rIns="91440" bIns="45720" rtlCol="0" anchor="t">
            <a:normAutofit/>
          </a:bodyPr>
          <a:lstStyle/>
          <a:p>
            <a:pPr algn="r">
              <a:lnSpc>
                <a:spcPct val="90000"/>
              </a:lnSpc>
            </a:pPr>
            <a:r>
              <a:rPr lang="en-US" sz="4500" b="1">
                <a:solidFill>
                  <a:srgbClr val="FFFFFF"/>
                </a:solidFill>
              </a:rPr>
              <a:t>Müşteri Segmentasyonu</a:t>
            </a:r>
            <a:br>
              <a:rPr lang="en-US" sz="4500" b="1">
                <a:solidFill>
                  <a:srgbClr val="FFFFFF"/>
                </a:solidFill>
              </a:rPr>
            </a:br>
            <a:r>
              <a:rPr lang="en-US" sz="4500" b="1">
                <a:solidFill>
                  <a:srgbClr val="FFFFFF"/>
                </a:solidFill>
              </a:rPr>
              <a:t>Ürün Birliktelik Analizi</a:t>
            </a:r>
          </a:p>
        </p:txBody>
      </p:sp>
      <p:sp>
        <p:nvSpPr>
          <p:cNvPr id="6" name="Başlık 1"/>
          <p:cNvSpPr txBox="1">
            <a:spLocks/>
          </p:cNvSpPr>
          <p:nvPr/>
        </p:nvSpPr>
        <p:spPr>
          <a:xfrm>
            <a:off x="4574291" y="4629217"/>
            <a:ext cx="4087109" cy="1499873"/>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lnSpc>
                <a:spcPct val="90000"/>
              </a:lnSpc>
              <a:spcBef>
                <a:spcPts val="1000"/>
              </a:spcBef>
            </a:pPr>
            <a:r>
              <a:rPr lang="en-US" sz="2400" b="1">
                <a:solidFill>
                  <a:srgbClr val="FFFFFF"/>
                </a:solidFill>
                <a:latin typeface="+mn-lt"/>
                <a:ea typeface="+mn-ea"/>
                <a:cs typeface="+mn-cs"/>
              </a:rPr>
              <a:t>Hazırlayan</a:t>
            </a:r>
          </a:p>
          <a:p>
            <a:pPr algn="r">
              <a:lnSpc>
                <a:spcPct val="90000"/>
              </a:lnSpc>
              <a:spcBef>
                <a:spcPts val="1000"/>
              </a:spcBef>
            </a:pPr>
            <a:r>
              <a:rPr lang="en-US" sz="2400" b="1">
                <a:solidFill>
                  <a:srgbClr val="FFFFFF"/>
                </a:solidFill>
                <a:latin typeface="+mn-lt"/>
                <a:ea typeface="+mn-ea"/>
                <a:cs typeface="+mn-cs"/>
              </a:rPr>
              <a:t>Sena Özkara </a:t>
            </a:r>
          </a:p>
        </p:txBody>
      </p:sp>
    </p:spTree>
    <p:extLst>
      <p:ext uri="{BB962C8B-B14F-4D97-AF65-F5344CB8AC3E}">
        <p14:creationId xmlns:p14="http://schemas.microsoft.com/office/powerpoint/2010/main" val="290354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p:cNvSpPr>
            <a:spLocks noGrp="1"/>
          </p:cNvSpPr>
          <p:nvPr>
            <p:ph type="title"/>
          </p:nvPr>
        </p:nvSpPr>
        <p:spPr>
          <a:xfrm>
            <a:off x="666473" y="4760132"/>
            <a:ext cx="2960565" cy="1777829"/>
          </a:xfrm>
        </p:spPr>
        <p:txBody>
          <a:bodyPr>
            <a:normAutofit/>
          </a:bodyPr>
          <a:lstStyle/>
          <a:p>
            <a:pPr algn="l"/>
            <a:r>
              <a:rPr lang="tr-TR" sz="3500" b="1"/>
              <a:t>RFM Tanımı &amp; Kullanım Alanları</a:t>
            </a: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Resim 4">
            <a:extLst>
              <a:ext uri="{FF2B5EF4-FFF2-40B4-BE49-F238E27FC236}">
                <a16:creationId xmlns:a16="http://schemas.microsoft.com/office/drawing/2014/main" id="{F0971374-82CE-45FA-96E0-8613C81E2900}"/>
              </a:ext>
            </a:extLst>
          </p:cNvPr>
          <p:cNvPicPr>
            <a:picLocks noChangeAspect="1"/>
          </p:cNvPicPr>
          <p:nvPr/>
        </p:nvPicPr>
        <p:blipFill>
          <a:blip r:embed="rId2"/>
          <a:stretch>
            <a:fillRect/>
          </a:stretch>
        </p:blipFill>
        <p:spPr>
          <a:xfrm>
            <a:off x="1391384" y="671951"/>
            <a:ext cx="6367976" cy="3359108"/>
          </a:xfrm>
          <a:prstGeom prst="rect">
            <a:avLst/>
          </a:prstGeom>
        </p:spPr>
      </p:pic>
      <p:sp>
        <p:nvSpPr>
          <p:cNvPr id="3" name="İçerik Yer Tutucusu 2"/>
          <p:cNvSpPr>
            <a:spLocks noGrp="1"/>
          </p:cNvSpPr>
          <p:nvPr>
            <p:ph idx="1"/>
          </p:nvPr>
        </p:nvSpPr>
        <p:spPr>
          <a:xfrm>
            <a:off x="3838835" y="4767660"/>
            <a:ext cx="4711405" cy="1770300"/>
          </a:xfrm>
        </p:spPr>
        <p:txBody>
          <a:bodyPr anchor="ctr">
            <a:normAutofit/>
          </a:bodyPr>
          <a:lstStyle/>
          <a:p>
            <a:pPr marL="0" indent="0">
              <a:lnSpc>
                <a:spcPct val="90000"/>
              </a:lnSpc>
              <a:buNone/>
            </a:pPr>
            <a:endParaRPr lang="tr-TR" sz="1200"/>
          </a:p>
          <a:p>
            <a:pPr marL="0" indent="0">
              <a:lnSpc>
                <a:spcPct val="90000"/>
              </a:lnSpc>
              <a:buNone/>
            </a:pPr>
            <a:r>
              <a:rPr lang="tr-TR" sz="1200"/>
              <a:t>	RFM müşterileri segmentlemek, mevcut müşteri durumunu gözlemlemek amacıyla uygulanan bir metoddur.</a:t>
            </a:r>
          </a:p>
          <a:p>
            <a:pPr marL="0" indent="0">
              <a:lnSpc>
                <a:spcPct val="90000"/>
              </a:lnSpc>
              <a:buNone/>
            </a:pPr>
            <a:endParaRPr lang="tr-TR" sz="1200"/>
          </a:p>
          <a:p>
            <a:pPr>
              <a:lnSpc>
                <a:spcPct val="90000"/>
              </a:lnSpc>
            </a:pPr>
            <a:r>
              <a:rPr lang="tr-TR" sz="1200"/>
              <a:t>Kampanya kararlarında,</a:t>
            </a:r>
          </a:p>
          <a:p>
            <a:pPr>
              <a:lnSpc>
                <a:spcPct val="90000"/>
              </a:lnSpc>
            </a:pPr>
            <a:r>
              <a:rPr lang="tr-TR" sz="1200"/>
              <a:t>Sadakat program çalışmalarında,</a:t>
            </a:r>
          </a:p>
          <a:p>
            <a:pPr>
              <a:lnSpc>
                <a:spcPct val="90000"/>
              </a:lnSpc>
            </a:pPr>
            <a:r>
              <a:rPr lang="tr-TR" sz="1200"/>
              <a:t>Terk eden müşterilerin daha kolay tespit edilmesinde,</a:t>
            </a:r>
          </a:p>
          <a:p>
            <a:pPr>
              <a:lnSpc>
                <a:spcPct val="90000"/>
              </a:lnSpc>
            </a:pPr>
            <a:r>
              <a:rPr lang="tr-TR" sz="1200"/>
              <a:t>Çeşitli müşteri analizlerinde kullanılır.</a:t>
            </a:r>
          </a:p>
        </p:txBody>
      </p:sp>
    </p:spTree>
    <p:extLst>
      <p:ext uri="{BB962C8B-B14F-4D97-AF65-F5344CB8AC3E}">
        <p14:creationId xmlns:p14="http://schemas.microsoft.com/office/powerpoint/2010/main" val="38278804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p:cNvSpPr>
            <a:spLocks noGrp="1"/>
          </p:cNvSpPr>
          <p:nvPr>
            <p:ph type="title"/>
          </p:nvPr>
        </p:nvSpPr>
        <p:spPr>
          <a:xfrm>
            <a:off x="666473" y="4760132"/>
            <a:ext cx="2960565" cy="1777829"/>
          </a:xfrm>
        </p:spPr>
        <p:txBody>
          <a:bodyPr vert="horz" lIns="91440" tIns="45720" rIns="91440" bIns="45720" rtlCol="0" anchor="ctr">
            <a:normAutofit/>
          </a:bodyPr>
          <a:lstStyle/>
          <a:p>
            <a:pPr algn="l">
              <a:lnSpc>
                <a:spcPct val="90000"/>
              </a:lnSpc>
            </a:pPr>
            <a:r>
              <a:rPr lang="en-US" sz="3500" b="1" kern="1200">
                <a:solidFill>
                  <a:schemeClr val="tx1"/>
                </a:solidFill>
                <a:latin typeface="+mj-lt"/>
                <a:ea typeface="+mj-ea"/>
                <a:cs typeface="+mj-cs"/>
              </a:rPr>
              <a:t>Recency</a:t>
            </a:r>
          </a:p>
        </p:txBody>
      </p:sp>
      <p:sp>
        <p:nvSpPr>
          <p:cNvPr id="36" name="Freeform: Shape 3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8" name="Resim 7" descr="metin, küçük resim, vektör grafikler içeren bir resim&#10;&#10;Açıklama otomatik olarak oluşturuldu">
            <a:extLst>
              <a:ext uri="{FF2B5EF4-FFF2-40B4-BE49-F238E27FC236}">
                <a16:creationId xmlns:a16="http://schemas.microsoft.com/office/drawing/2014/main" id="{04904343-0F7E-47E5-BD59-1B2A6B4E4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0915" y="671951"/>
            <a:ext cx="6428914" cy="3359108"/>
          </a:xfrm>
          <a:prstGeom prst="rect">
            <a:avLst/>
          </a:prstGeom>
        </p:spPr>
      </p:pic>
      <p:sp>
        <p:nvSpPr>
          <p:cNvPr id="7" name="Metin kutusu 6">
            <a:extLst>
              <a:ext uri="{FF2B5EF4-FFF2-40B4-BE49-F238E27FC236}">
                <a16:creationId xmlns:a16="http://schemas.microsoft.com/office/drawing/2014/main" id="{396EE6BC-FEEA-4C8D-AF9E-757B21AC0A53}"/>
              </a:ext>
            </a:extLst>
          </p:cNvPr>
          <p:cNvSpPr txBox="1"/>
          <p:nvPr/>
        </p:nvSpPr>
        <p:spPr>
          <a:xfrm>
            <a:off x="3838835" y="4767660"/>
            <a:ext cx="4711405"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200"/>
              <a:t>Genel anlamda, ‘müşterinin son alışverişinden bugüne kadar geçen zaman’ olarak tanımlanabilir. </a:t>
            </a:r>
          </a:p>
          <a:p>
            <a:pPr indent="-228600">
              <a:lnSpc>
                <a:spcPct val="90000"/>
              </a:lnSpc>
              <a:spcAft>
                <a:spcPts val="600"/>
              </a:spcAft>
              <a:buFont typeface="Arial" panose="020B0604020202020204" pitchFamily="34" charset="0"/>
              <a:buChar char="•"/>
            </a:pPr>
            <a:endParaRPr lang="en-US" sz="1200"/>
          </a:p>
          <a:p>
            <a:pPr indent="-228600">
              <a:lnSpc>
                <a:spcPct val="90000"/>
              </a:lnSpc>
              <a:spcAft>
                <a:spcPts val="600"/>
              </a:spcAft>
              <a:buFont typeface="Arial" panose="020B0604020202020204" pitchFamily="34" charset="0"/>
              <a:buChar char="•"/>
            </a:pPr>
            <a:r>
              <a:rPr lang="en-US" sz="1200"/>
              <a:t>Sadece alışveriş olarak değil, müşterinin websitemizi en son ne zaman ziyaret ettiği, en son call center arama tarihinden bugüne kadar geçen zaman da olabilir.</a:t>
            </a:r>
          </a:p>
          <a:p>
            <a:pPr indent="-228600">
              <a:lnSpc>
                <a:spcPct val="90000"/>
              </a:lnSpc>
              <a:spcAft>
                <a:spcPts val="600"/>
              </a:spcAft>
              <a:buFont typeface="Arial" panose="020B0604020202020204" pitchFamily="34" charset="0"/>
              <a:buChar char="•"/>
            </a:pPr>
            <a:endParaRPr lang="en-US" sz="1200"/>
          </a:p>
          <a:p>
            <a:pPr indent="-228600">
              <a:lnSpc>
                <a:spcPct val="90000"/>
              </a:lnSpc>
              <a:spcAft>
                <a:spcPts val="600"/>
              </a:spcAft>
              <a:buFont typeface="Arial" panose="020B0604020202020204" pitchFamily="34" charset="0"/>
              <a:buChar char="•"/>
            </a:pPr>
            <a:r>
              <a:rPr lang="en-US" sz="1200"/>
              <a:t> Müşteri bazında (Bugünün tarihi-Son ziyaret tarihi) olarak hesaplanır.</a:t>
            </a:r>
          </a:p>
        </p:txBody>
      </p:sp>
    </p:spTree>
    <p:extLst>
      <p:ext uri="{BB962C8B-B14F-4D97-AF65-F5344CB8AC3E}">
        <p14:creationId xmlns:p14="http://schemas.microsoft.com/office/powerpoint/2010/main" val="27089562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p:cNvSpPr>
            <a:spLocks noGrp="1"/>
          </p:cNvSpPr>
          <p:nvPr>
            <p:ph type="title"/>
          </p:nvPr>
        </p:nvSpPr>
        <p:spPr>
          <a:xfrm>
            <a:off x="666473" y="4760132"/>
            <a:ext cx="2960565" cy="1777829"/>
          </a:xfrm>
        </p:spPr>
        <p:txBody>
          <a:bodyPr>
            <a:normAutofit/>
          </a:bodyPr>
          <a:lstStyle/>
          <a:p>
            <a:pPr algn="l"/>
            <a:r>
              <a:rPr lang="tr-TR" sz="3500" b="1"/>
              <a:t>Frequency</a:t>
            </a: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Resim 4">
            <a:extLst>
              <a:ext uri="{FF2B5EF4-FFF2-40B4-BE49-F238E27FC236}">
                <a16:creationId xmlns:a16="http://schemas.microsoft.com/office/drawing/2014/main" id="{D897B5E3-0F45-4647-AB96-7E67ED11B0BA}"/>
              </a:ext>
            </a:extLst>
          </p:cNvPr>
          <p:cNvPicPr>
            <a:picLocks noChangeAspect="1"/>
          </p:cNvPicPr>
          <p:nvPr/>
        </p:nvPicPr>
        <p:blipFill>
          <a:blip r:embed="rId2"/>
          <a:stretch>
            <a:fillRect/>
          </a:stretch>
        </p:blipFill>
        <p:spPr>
          <a:xfrm>
            <a:off x="2581836" y="671951"/>
            <a:ext cx="3987072" cy="3359108"/>
          </a:xfrm>
          <a:prstGeom prst="rect">
            <a:avLst/>
          </a:prstGeom>
        </p:spPr>
      </p:pic>
      <p:sp>
        <p:nvSpPr>
          <p:cNvPr id="3" name="İçerik Yer Tutucusu 2"/>
          <p:cNvSpPr>
            <a:spLocks noGrp="1"/>
          </p:cNvSpPr>
          <p:nvPr>
            <p:ph idx="1"/>
          </p:nvPr>
        </p:nvSpPr>
        <p:spPr>
          <a:xfrm>
            <a:off x="3838835" y="4767660"/>
            <a:ext cx="4711405" cy="1770300"/>
          </a:xfrm>
        </p:spPr>
        <p:txBody>
          <a:bodyPr anchor="ctr">
            <a:normAutofit/>
          </a:bodyPr>
          <a:lstStyle/>
          <a:p>
            <a:pPr marL="0" indent="0">
              <a:lnSpc>
                <a:spcPct val="90000"/>
              </a:lnSpc>
              <a:buNone/>
            </a:pPr>
            <a:endParaRPr lang="tr-TR" sz="1400"/>
          </a:p>
          <a:p>
            <a:pPr marL="0" indent="0">
              <a:lnSpc>
                <a:spcPct val="90000"/>
              </a:lnSpc>
              <a:buNone/>
            </a:pPr>
            <a:r>
              <a:rPr lang="tr-TR" sz="1400"/>
              <a:t>	Müşterinin alışveriş sıklığı olarak tanımlanabilir. </a:t>
            </a:r>
          </a:p>
          <a:p>
            <a:pPr marL="0" indent="0">
              <a:lnSpc>
                <a:spcPct val="90000"/>
              </a:lnSpc>
              <a:buNone/>
            </a:pPr>
            <a:r>
              <a:rPr lang="tr-TR" sz="1400"/>
              <a:t>Yine, ziyaret sıklığı gibi farklı tanımlamalar da kabul edilebilir. </a:t>
            </a:r>
          </a:p>
          <a:p>
            <a:pPr marL="0" indent="0">
              <a:lnSpc>
                <a:spcPct val="90000"/>
              </a:lnSpc>
              <a:buNone/>
            </a:pPr>
            <a:r>
              <a:rPr lang="tr-TR" sz="1400"/>
              <a:t>İhtiyaca göre bu işlem farklılaşır.</a:t>
            </a:r>
          </a:p>
          <a:p>
            <a:pPr marL="0" indent="0">
              <a:lnSpc>
                <a:spcPct val="90000"/>
              </a:lnSpc>
              <a:buNone/>
            </a:pPr>
            <a:endParaRPr lang="tr-TR" sz="1400"/>
          </a:p>
          <a:p>
            <a:pPr marL="0" indent="0">
              <a:lnSpc>
                <a:spcPct val="90000"/>
              </a:lnSpc>
              <a:buNone/>
            </a:pPr>
            <a:r>
              <a:rPr lang="tr-TR" sz="1400"/>
              <a:t>	 Genellikle ham sipariş datası üzerinde çalışırken, sipariş numarası kişi bazında saydırılır.</a:t>
            </a:r>
          </a:p>
          <a:p>
            <a:pPr marL="0" indent="0">
              <a:lnSpc>
                <a:spcPct val="90000"/>
              </a:lnSpc>
              <a:buNone/>
            </a:pPr>
            <a:endParaRPr lang="tr-TR" sz="1400"/>
          </a:p>
        </p:txBody>
      </p:sp>
    </p:spTree>
    <p:extLst>
      <p:ext uri="{BB962C8B-B14F-4D97-AF65-F5344CB8AC3E}">
        <p14:creationId xmlns:p14="http://schemas.microsoft.com/office/powerpoint/2010/main" val="63334692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p:cNvSpPr>
            <a:spLocks noGrp="1"/>
          </p:cNvSpPr>
          <p:nvPr>
            <p:ph type="title"/>
          </p:nvPr>
        </p:nvSpPr>
        <p:spPr>
          <a:xfrm>
            <a:off x="666472" y="4760132"/>
            <a:ext cx="3735662" cy="1777829"/>
          </a:xfrm>
        </p:spPr>
        <p:txBody>
          <a:bodyPr>
            <a:normAutofit/>
          </a:bodyPr>
          <a:lstStyle/>
          <a:p>
            <a:pPr algn="r"/>
            <a:r>
              <a:rPr lang="tr-TR" sz="3500" b="1"/>
              <a:t>Monetary</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Resim 4">
            <a:extLst>
              <a:ext uri="{FF2B5EF4-FFF2-40B4-BE49-F238E27FC236}">
                <a16:creationId xmlns:a16="http://schemas.microsoft.com/office/drawing/2014/main" id="{4EBFA101-BA20-4BDF-A875-D79EFDB2875E}"/>
              </a:ext>
            </a:extLst>
          </p:cNvPr>
          <p:cNvPicPr>
            <a:picLocks noChangeAspect="1"/>
          </p:cNvPicPr>
          <p:nvPr/>
        </p:nvPicPr>
        <p:blipFill>
          <a:blip r:embed="rId2"/>
          <a:stretch>
            <a:fillRect/>
          </a:stretch>
        </p:blipFill>
        <p:spPr>
          <a:xfrm>
            <a:off x="48969" y="808893"/>
            <a:ext cx="4451614" cy="3205161"/>
          </a:xfrm>
          <a:prstGeom prst="rect">
            <a:avLst/>
          </a:prstGeom>
        </p:spPr>
      </p:pic>
      <p:pic>
        <p:nvPicPr>
          <p:cNvPr id="6" name="Resim 5">
            <a:extLst>
              <a:ext uri="{FF2B5EF4-FFF2-40B4-BE49-F238E27FC236}">
                <a16:creationId xmlns:a16="http://schemas.microsoft.com/office/drawing/2014/main" id="{8DFE74F1-E2BF-4114-8ADD-9D2092093DC3}"/>
              </a:ext>
            </a:extLst>
          </p:cNvPr>
          <p:cNvPicPr>
            <a:picLocks noChangeAspect="1"/>
          </p:cNvPicPr>
          <p:nvPr/>
        </p:nvPicPr>
        <p:blipFill>
          <a:blip r:embed="rId3"/>
          <a:stretch>
            <a:fillRect/>
          </a:stretch>
        </p:blipFill>
        <p:spPr>
          <a:xfrm>
            <a:off x="4549552" y="1397711"/>
            <a:ext cx="4590078" cy="2519149"/>
          </a:xfrm>
          <a:prstGeom prst="rect">
            <a:avLst/>
          </a:prstGeom>
        </p:spPr>
      </p:pic>
      <p:sp>
        <p:nvSpPr>
          <p:cNvPr id="3" name="İçerik Yer Tutucusu 2"/>
          <p:cNvSpPr>
            <a:spLocks noGrp="1"/>
          </p:cNvSpPr>
          <p:nvPr>
            <p:ph idx="1"/>
          </p:nvPr>
        </p:nvSpPr>
        <p:spPr>
          <a:xfrm>
            <a:off x="4743450" y="4767660"/>
            <a:ext cx="3806790" cy="1770300"/>
          </a:xfrm>
        </p:spPr>
        <p:txBody>
          <a:bodyPr anchor="ctr">
            <a:normAutofit/>
          </a:bodyPr>
          <a:lstStyle/>
          <a:p>
            <a:pPr marL="0" indent="0">
              <a:buNone/>
            </a:pPr>
            <a:endParaRPr lang="tr-TR" sz="1600"/>
          </a:p>
          <a:p>
            <a:pPr marL="0" indent="0">
              <a:buNone/>
            </a:pPr>
            <a:r>
              <a:rPr lang="tr-TR" sz="1600"/>
              <a:t>	Müşterinin ne kadar harcama yaptığıdır. Müşteri bazında gelen ciro/ harcama tutarı toplanır.</a:t>
            </a:r>
          </a:p>
        </p:txBody>
      </p:sp>
    </p:spTree>
    <p:extLst>
      <p:ext uri="{BB962C8B-B14F-4D97-AF65-F5344CB8AC3E}">
        <p14:creationId xmlns:p14="http://schemas.microsoft.com/office/powerpoint/2010/main" val="7692506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2000" y="228600"/>
            <a:ext cx="8229600" cy="1143000"/>
          </a:xfrm>
        </p:spPr>
        <p:txBody>
          <a:bodyPr>
            <a:normAutofit/>
          </a:bodyPr>
          <a:lstStyle/>
          <a:p>
            <a:r>
              <a:rPr lang="tr-TR" sz="3400" b="1"/>
              <a:t>Uygulaması Nasıl Yapılır ?</a:t>
            </a:r>
            <a:endParaRPr lang="tr-TR" sz="3400" b="1" dirty="0"/>
          </a:p>
        </p:txBody>
      </p:sp>
      <p:sp>
        <p:nvSpPr>
          <p:cNvPr id="3" name="İçerik Yer Tutucusu 2"/>
          <p:cNvSpPr>
            <a:spLocks noGrp="1"/>
          </p:cNvSpPr>
          <p:nvPr>
            <p:ph idx="1"/>
          </p:nvPr>
        </p:nvSpPr>
        <p:spPr>
          <a:xfrm>
            <a:off x="762000" y="1447800"/>
            <a:ext cx="7848600" cy="4953000"/>
          </a:xfrm>
        </p:spPr>
        <p:txBody>
          <a:bodyPr>
            <a:normAutofit/>
          </a:bodyPr>
          <a:lstStyle/>
          <a:p>
            <a:pPr algn="just"/>
            <a:r>
              <a:rPr lang="tr-TR" sz="2000"/>
              <a:t>Müşteri datası bu 3 metriğe göre 5 eşit parçaya ayrılır.</a:t>
            </a:r>
          </a:p>
          <a:p>
            <a:pPr algn="just"/>
            <a:r>
              <a:rPr lang="tr-TR" sz="2000"/>
              <a:t>Sonrasında bu 3 metriğin bir araya geldiği RFM skoru atanır. (135, 111, 555 vs. gibi.)</a:t>
            </a:r>
          </a:p>
          <a:p>
            <a:pPr algn="just"/>
            <a:r>
              <a:rPr lang="tr-TR" sz="2000"/>
              <a:t>Python, SPSS vs. kullanılarak uygulanabilir. </a:t>
            </a:r>
          </a:p>
          <a:p>
            <a:pPr algn="just"/>
            <a:endParaRPr lang="tr-TR" sz="2000"/>
          </a:p>
        </p:txBody>
      </p:sp>
      <p:pic>
        <p:nvPicPr>
          <p:cNvPr id="5" name="Resim 4">
            <a:extLst>
              <a:ext uri="{FF2B5EF4-FFF2-40B4-BE49-F238E27FC236}">
                <a16:creationId xmlns:a16="http://schemas.microsoft.com/office/drawing/2014/main" id="{D7861EE6-EC33-41DA-B06A-DCBE05D39237}"/>
              </a:ext>
            </a:extLst>
          </p:cNvPr>
          <p:cNvPicPr>
            <a:picLocks noChangeAspect="1"/>
          </p:cNvPicPr>
          <p:nvPr/>
        </p:nvPicPr>
        <p:blipFill>
          <a:blip r:embed="rId3"/>
          <a:stretch>
            <a:fillRect/>
          </a:stretch>
        </p:blipFill>
        <p:spPr>
          <a:xfrm>
            <a:off x="1524000" y="2895600"/>
            <a:ext cx="6324600" cy="7650167"/>
          </a:xfrm>
          <a:prstGeom prst="rect">
            <a:avLst/>
          </a:prstGeom>
        </p:spPr>
      </p:pic>
    </p:spTree>
    <p:extLst>
      <p:ext uri="{BB962C8B-B14F-4D97-AF65-F5344CB8AC3E}">
        <p14:creationId xmlns:p14="http://schemas.microsoft.com/office/powerpoint/2010/main" val="375641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p:cNvSpPr>
            <a:spLocks noGrp="1"/>
          </p:cNvSpPr>
          <p:nvPr>
            <p:ph type="title"/>
          </p:nvPr>
        </p:nvSpPr>
        <p:spPr>
          <a:xfrm>
            <a:off x="624751" y="365125"/>
            <a:ext cx="7890527" cy="1325563"/>
          </a:xfrm>
        </p:spPr>
        <p:txBody>
          <a:bodyPr>
            <a:normAutofit/>
          </a:bodyPr>
          <a:lstStyle/>
          <a:p>
            <a:r>
              <a:rPr lang="tr-TR" b="1">
                <a:solidFill>
                  <a:srgbClr val="FFFFFF"/>
                </a:solidFill>
              </a:rPr>
              <a:t>Kümeleme</a:t>
            </a:r>
          </a:p>
        </p:txBody>
      </p:sp>
      <p:sp>
        <p:nvSpPr>
          <p:cNvPr id="3" name="İçerik Yer Tutucusu 2"/>
          <p:cNvSpPr>
            <a:spLocks noGrp="1"/>
          </p:cNvSpPr>
          <p:nvPr>
            <p:ph idx="1"/>
          </p:nvPr>
        </p:nvSpPr>
        <p:spPr>
          <a:xfrm>
            <a:off x="628650" y="2022601"/>
            <a:ext cx="7886699" cy="4154361"/>
          </a:xfrm>
        </p:spPr>
        <p:txBody>
          <a:bodyPr>
            <a:normAutofit/>
          </a:bodyPr>
          <a:lstStyle/>
          <a:p>
            <a:pPr marL="0" indent="0">
              <a:buNone/>
            </a:pPr>
            <a:r>
              <a:rPr lang="tr-TR" sz="1700" b="1">
                <a:solidFill>
                  <a:srgbClr val="FFFFFF"/>
                </a:solidFill>
                <a:latin typeface="+mj-lt"/>
              </a:rPr>
              <a:t>Kümeleme Nerelerde Kullanılır?</a:t>
            </a:r>
          </a:p>
          <a:p>
            <a:pPr marL="0" indent="0">
              <a:buNone/>
            </a:pPr>
            <a:endParaRPr lang="tr-TR" sz="1700" b="1">
              <a:solidFill>
                <a:srgbClr val="FFFFFF"/>
              </a:solidFill>
              <a:latin typeface="+mj-lt"/>
            </a:endParaRPr>
          </a:p>
          <a:p>
            <a:r>
              <a:rPr lang="tr-TR" sz="1700">
                <a:solidFill>
                  <a:srgbClr val="FFFFFF"/>
                </a:solidFill>
              </a:rPr>
              <a:t>Ürünlerin, onları satan alan müşteri gruplarına göre kümelenmesi</a:t>
            </a:r>
          </a:p>
          <a:p>
            <a:endParaRPr lang="tr-TR" sz="1700">
              <a:solidFill>
                <a:srgbClr val="FFFFFF"/>
              </a:solidFill>
            </a:endParaRPr>
          </a:p>
          <a:p>
            <a:r>
              <a:rPr lang="tr-TR" sz="1700">
                <a:solidFill>
                  <a:srgbClr val="FFFFFF"/>
                </a:solidFill>
              </a:rPr>
              <a:t>Belgelerin, web aramalarının, kullanılan benzer kelimelere göre kümelenmesi</a:t>
            </a:r>
          </a:p>
          <a:p>
            <a:endParaRPr lang="tr-TR" sz="1700">
              <a:solidFill>
                <a:srgbClr val="FFFFFF"/>
              </a:solidFill>
            </a:endParaRPr>
          </a:p>
          <a:p>
            <a:r>
              <a:rPr lang="tr-TR" sz="1700">
                <a:solidFill>
                  <a:srgbClr val="FFFFFF"/>
                </a:solidFill>
              </a:rPr>
              <a:t>Müşteri segmentasyonu</a:t>
            </a:r>
          </a:p>
          <a:p>
            <a:endParaRPr lang="tr-TR" sz="1700">
              <a:solidFill>
                <a:srgbClr val="FFFFFF"/>
              </a:solidFill>
            </a:endParaRPr>
          </a:p>
          <a:p>
            <a:r>
              <a:rPr lang="tr-TR" sz="1700">
                <a:solidFill>
                  <a:srgbClr val="FFFFFF"/>
                </a:solidFill>
              </a:rPr>
              <a:t>Biyoinformatik alanında benzer genlerin gruplanması</a:t>
            </a:r>
          </a:p>
          <a:p>
            <a:endParaRPr lang="tr-TR" sz="1700" b="1">
              <a:solidFill>
                <a:srgbClr val="FFFFFF"/>
              </a:solidFill>
            </a:endParaRPr>
          </a:p>
          <a:p>
            <a:pPr marL="0" indent="0">
              <a:buNone/>
            </a:pPr>
            <a:endParaRPr lang="tr-TR" sz="1700" b="1">
              <a:solidFill>
                <a:srgbClr val="FFFFFF"/>
              </a:solidFill>
              <a:latin typeface="+mj-lt"/>
            </a:endParaRPr>
          </a:p>
        </p:txBody>
      </p:sp>
    </p:spTree>
    <p:extLst>
      <p:ext uri="{BB962C8B-B14F-4D97-AF65-F5344CB8AC3E}">
        <p14:creationId xmlns:p14="http://schemas.microsoft.com/office/powerpoint/2010/main" val="326851215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62000" y="1447800"/>
            <a:ext cx="7848600" cy="4953000"/>
          </a:xfrm>
        </p:spPr>
        <p:txBody>
          <a:bodyPr>
            <a:normAutofit/>
          </a:bodyPr>
          <a:lstStyle/>
          <a:p>
            <a:pPr algn="just"/>
            <a:endParaRPr lang="tr-TR" sz="2000" b="1"/>
          </a:p>
          <a:p>
            <a:pPr marL="0" indent="0" algn="just">
              <a:buNone/>
            </a:pPr>
            <a:endParaRPr lang="tr-TR" sz="2000" b="1">
              <a:latin typeface="+mj-lt"/>
            </a:endParaRPr>
          </a:p>
        </p:txBody>
      </p:sp>
      <p:pic>
        <p:nvPicPr>
          <p:cNvPr id="5" name="Resim 4">
            <a:extLst>
              <a:ext uri="{FF2B5EF4-FFF2-40B4-BE49-F238E27FC236}">
                <a16:creationId xmlns:a16="http://schemas.microsoft.com/office/drawing/2014/main" id="{EBF10B9A-618F-49C4-A651-74134B13F846}"/>
              </a:ext>
            </a:extLst>
          </p:cNvPr>
          <p:cNvPicPr>
            <a:picLocks noChangeAspect="1"/>
          </p:cNvPicPr>
          <p:nvPr/>
        </p:nvPicPr>
        <p:blipFill>
          <a:blip r:embed="rId3"/>
          <a:stretch>
            <a:fillRect/>
          </a:stretch>
        </p:blipFill>
        <p:spPr>
          <a:xfrm>
            <a:off x="838200" y="1447800"/>
            <a:ext cx="7112000" cy="5334000"/>
          </a:xfrm>
          <a:prstGeom prst="rect">
            <a:avLst/>
          </a:prstGeom>
        </p:spPr>
      </p:pic>
      <p:sp>
        <p:nvSpPr>
          <p:cNvPr id="24" name="Başlık 1">
            <a:extLst>
              <a:ext uri="{FF2B5EF4-FFF2-40B4-BE49-F238E27FC236}">
                <a16:creationId xmlns:a16="http://schemas.microsoft.com/office/drawing/2014/main" id="{7F90A8FD-E9D0-460D-A3BA-371DF89CD146}"/>
              </a:ext>
            </a:extLst>
          </p:cNvPr>
          <p:cNvSpPr>
            <a:spLocks noGrp="1"/>
          </p:cNvSpPr>
          <p:nvPr>
            <p:ph type="title"/>
          </p:nvPr>
        </p:nvSpPr>
        <p:spPr>
          <a:xfrm>
            <a:off x="762000" y="201168"/>
            <a:ext cx="8229600" cy="1143000"/>
          </a:xfrm>
        </p:spPr>
        <p:txBody>
          <a:bodyPr>
            <a:normAutofit/>
          </a:bodyPr>
          <a:lstStyle/>
          <a:p>
            <a:r>
              <a:rPr lang="tr-TR" sz="3400" b="1"/>
              <a:t>Kümeleme Algoritmaları</a:t>
            </a:r>
            <a:endParaRPr lang="tr-TR" sz="3400" b="1" dirty="0"/>
          </a:p>
        </p:txBody>
      </p:sp>
      <p:sp>
        <p:nvSpPr>
          <p:cNvPr id="22" name="Dikdörtgen: Köşeleri Yuvarlatılmış 21">
            <a:extLst>
              <a:ext uri="{FF2B5EF4-FFF2-40B4-BE49-F238E27FC236}">
                <a16:creationId xmlns:a16="http://schemas.microsoft.com/office/drawing/2014/main" id="{C0724E66-CFB8-4689-A4BE-E2BEB4A759A4}"/>
              </a:ext>
            </a:extLst>
          </p:cNvPr>
          <p:cNvSpPr/>
          <p:nvPr/>
        </p:nvSpPr>
        <p:spPr>
          <a:xfrm>
            <a:off x="6705600" y="5219700"/>
            <a:ext cx="1092200" cy="533400"/>
          </a:xfrm>
          <a:prstGeom prst="roundRect">
            <a:avLst/>
          </a:prstGeom>
          <a:solidFill>
            <a:srgbClr val="BAE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solidFill>
                  <a:schemeClr val="tx1"/>
                </a:solidFill>
              </a:rPr>
              <a:t>K-means</a:t>
            </a:r>
          </a:p>
        </p:txBody>
      </p:sp>
      <p:cxnSp>
        <p:nvCxnSpPr>
          <p:cNvPr id="25" name="Düz Bağlayıcı 24">
            <a:extLst>
              <a:ext uri="{FF2B5EF4-FFF2-40B4-BE49-F238E27FC236}">
                <a16:creationId xmlns:a16="http://schemas.microsoft.com/office/drawing/2014/main" id="{C4366D98-BE96-428E-B9A8-FDD5E2B9FDCA}"/>
              </a:ext>
            </a:extLst>
          </p:cNvPr>
          <p:cNvCxnSpPr>
            <a:cxnSpLocks/>
            <a:endCxn id="22" idx="0"/>
          </p:cNvCxnSpPr>
          <p:nvPr/>
        </p:nvCxnSpPr>
        <p:spPr>
          <a:xfrm>
            <a:off x="7251700" y="4724400"/>
            <a:ext cx="0" cy="4953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2170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Kurşun Rengi</Template>
  <TotalTime>1757</TotalTime>
  <Words>770</Words>
  <Application>Microsoft Office PowerPoint</Application>
  <PresentationFormat>Ekran Gösterisi (4:3)</PresentationFormat>
  <Paragraphs>113</Paragraphs>
  <Slides>18</Slides>
  <Notes>8</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18</vt:i4>
      </vt:variant>
    </vt:vector>
  </HeadingPairs>
  <TitlesOfParts>
    <vt:vector size="21" baseType="lpstr">
      <vt:lpstr>Arial</vt:lpstr>
      <vt:lpstr>Calibri</vt:lpstr>
      <vt:lpstr>Office Theme</vt:lpstr>
      <vt:lpstr>RFM Analizi ile Müşteri Segmantasyonu</vt:lpstr>
      <vt:lpstr>Müşteri Segmentasyonu Ürün Birliktelik Analizi</vt:lpstr>
      <vt:lpstr>RFM Tanımı &amp; Kullanım Alanları</vt:lpstr>
      <vt:lpstr>Recency</vt:lpstr>
      <vt:lpstr>Frequency</vt:lpstr>
      <vt:lpstr>Monetary</vt:lpstr>
      <vt:lpstr>Uygulaması Nasıl Yapılır ?</vt:lpstr>
      <vt:lpstr>Kümeleme</vt:lpstr>
      <vt:lpstr>Kümeleme Algoritmaları</vt:lpstr>
      <vt:lpstr>Veri hazırlama (Preprocessing)</vt:lpstr>
      <vt:lpstr>Veri hazırlama (Preprocessing)</vt:lpstr>
      <vt:lpstr>K-means Kümeleme</vt:lpstr>
      <vt:lpstr>K-means Kümeleme Nasıl Yapılır ?</vt:lpstr>
      <vt:lpstr>Uzaklık hesaplamaları</vt:lpstr>
      <vt:lpstr>Doğru Küme Sayısını Belirlemek</vt:lpstr>
      <vt:lpstr>Birliktelik Analizi (Association Rules)</vt:lpstr>
      <vt:lpstr>PowerPoint Sunusu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PC</dc:creator>
  <cp:lastModifiedBy>SENA ÖZKARA</cp:lastModifiedBy>
  <cp:revision>861</cp:revision>
  <dcterms:created xsi:type="dcterms:W3CDTF">2006-08-16T00:00:00Z</dcterms:created>
  <dcterms:modified xsi:type="dcterms:W3CDTF">2022-02-11T08:47:52Z</dcterms:modified>
</cp:coreProperties>
</file>